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Lst>
  <p:sldSz cx="18288000" cy="10287000"/>
  <p:notesSz cx="6858000" cy="9144000"/>
  <p:embeddedFontLst>
    <p:embeddedFont>
      <p:font typeface="DM Sans Bold" charset="1" panose="00000000000000000000"/>
      <p:regular r:id="rId53"/>
    </p:embeddedFont>
    <p:embeddedFont>
      <p:font typeface="DM Sans" charset="1" panose="00000000000000000000"/>
      <p:regular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fonts/font53.fntdata" Type="http://schemas.openxmlformats.org/officeDocument/2006/relationships/font"/><Relationship Id="rId54" Target="fonts/font54.fntdata" Type="http://schemas.openxmlformats.org/officeDocument/2006/relationships/font"/><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2569367" y="2483992"/>
            <a:ext cx="13149266" cy="4386191"/>
          </a:xfrm>
          <a:prstGeom prst="rect">
            <a:avLst/>
          </a:prstGeom>
        </p:spPr>
        <p:txBody>
          <a:bodyPr anchor="t" rtlCol="false" tIns="0" lIns="0" bIns="0" rIns="0">
            <a:spAutoFit/>
          </a:bodyPr>
          <a:lstStyle/>
          <a:p>
            <a:pPr algn="ctr">
              <a:lnSpc>
                <a:spcPts val="8496"/>
              </a:lnSpc>
            </a:pPr>
            <a:r>
              <a:rPr lang="en-US" sz="9039" b="true">
                <a:solidFill>
                  <a:srgbClr val="000000"/>
                </a:solidFill>
                <a:latin typeface="DM Sans Bold"/>
                <a:ea typeface="DM Sans Bold"/>
                <a:cs typeface="DM Sans Bold"/>
                <a:sym typeface="DM Sans Bold"/>
              </a:rPr>
              <a:t>Test-Time Optimization for Small Large Language Models</a:t>
            </a:r>
          </a:p>
          <a:p>
            <a:pPr algn="ctr">
              <a:lnSpc>
                <a:spcPts val="8496"/>
              </a:lnSpc>
            </a:pPr>
            <a:r>
              <a:rPr lang="en-US" sz="9039">
                <a:solidFill>
                  <a:srgbClr val="000000"/>
                </a:solidFill>
                <a:latin typeface="DM Sans"/>
                <a:ea typeface="DM Sans"/>
                <a:cs typeface="DM Sans"/>
                <a:sym typeface="DM Sans"/>
              </a:rPr>
              <a:t>(SLMs)</a:t>
            </a:r>
          </a:p>
        </p:txBody>
      </p:sp>
      <p:sp>
        <p:nvSpPr>
          <p:cNvPr name="TextBox 3" id="3"/>
          <p:cNvSpPr txBox="true"/>
          <p:nvPr/>
        </p:nvSpPr>
        <p:spPr>
          <a:xfrm rot="0">
            <a:off x="4914102" y="7407804"/>
            <a:ext cx="8459795" cy="578026"/>
          </a:xfrm>
          <a:prstGeom prst="rect">
            <a:avLst/>
          </a:prstGeom>
        </p:spPr>
        <p:txBody>
          <a:bodyPr anchor="t" rtlCol="false" tIns="0" lIns="0" bIns="0" rIns="0">
            <a:spAutoFit/>
          </a:bodyPr>
          <a:lstStyle/>
          <a:p>
            <a:pPr algn="ctr">
              <a:lnSpc>
                <a:spcPts val="4381"/>
              </a:lnSpc>
            </a:pPr>
            <a:r>
              <a:rPr lang="en-US" b="true" sz="4381" spc="-87">
                <a:solidFill>
                  <a:srgbClr val="000000"/>
                </a:solidFill>
                <a:latin typeface="DM Sans Bold"/>
                <a:ea typeface="DM Sans Bold"/>
                <a:cs typeface="DM Sans Bold"/>
                <a:sym typeface="DM Sans Bold"/>
              </a:rPr>
              <a:t>By - Yash, Akanksha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028700" y="1156314"/>
            <a:ext cx="15891370" cy="2819411"/>
          </a:xfrm>
          <a:prstGeom prst="rect">
            <a:avLst/>
          </a:prstGeom>
        </p:spPr>
        <p:txBody>
          <a:bodyPr anchor="t" rtlCol="false" tIns="0" lIns="0" bIns="0" rIns="0">
            <a:spAutoFit/>
          </a:bodyPr>
          <a:lstStyle/>
          <a:p>
            <a:pPr algn="l">
              <a:lnSpc>
                <a:spcPts val="7275"/>
              </a:lnSpc>
            </a:pPr>
            <a:r>
              <a:rPr lang="en-US" b="true" sz="7500" spc="450">
                <a:solidFill>
                  <a:srgbClr val="000000"/>
                </a:solidFill>
                <a:latin typeface="DM Sans Bold"/>
                <a:ea typeface="DM Sans Bold"/>
                <a:cs typeface="DM Sans Bold"/>
                <a:sym typeface="DM Sans Bold"/>
              </a:rPr>
              <a:t>How is Deepseek R1 different from other Reasoning Models?</a:t>
            </a:r>
          </a:p>
          <a:p>
            <a:pPr algn="l">
              <a:lnSpc>
                <a:spcPts val="7275"/>
              </a:lnSpc>
            </a:pPr>
          </a:p>
        </p:txBody>
      </p:sp>
      <p:sp>
        <p:nvSpPr>
          <p:cNvPr name="Freeform 3" id="3"/>
          <p:cNvSpPr/>
          <p:nvPr/>
        </p:nvSpPr>
        <p:spPr>
          <a:xfrm flipH="false" flipV="false" rot="0">
            <a:off x="1118490" y="3321705"/>
            <a:ext cx="10879123" cy="2715739"/>
          </a:xfrm>
          <a:custGeom>
            <a:avLst/>
            <a:gdLst/>
            <a:ahLst/>
            <a:cxnLst/>
            <a:rect r="r" b="b" t="t" l="l"/>
            <a:pathLst>
              <a:path h="2715739" w="10879123">
                <a:moveTo>
                  <a:pt x="0" y="0"/>
                </a:moveTo>
                <a:lnTo>
                  <a:pt x="10879123" y="0"/>
                </a:lnTo>
                <a:lnTo>
                  <a:pt x="10879123" y="2715740"/>
                </a:lnTo>
                <a:lnTo>
                  <a:pt x="0" y="2715740"/>
                </a:lnTo>
                <a:lnTo>
                  <a:pt x="0" y="0"/>
                </a:lnTo>
                <a:close/>
              </a:path>
            </a:pathLst>
          </a:custGeom>
          <a:blipFill>
            <a:blip r:embed="rId2"/>
            <a:stretch>
              <a:fillRect l="0" t="0" r="0" b="0"/>
            </a:stretch>
          </a:blipFill>
        </p:spPr>
      </p:sp>
      <p:sp>
        <p:nvSpPr>
          <p:cNvPr name="Freeform 4" id="4"/>
          <p:cNvSpPr/>
          <p:nvPr/>
        </p:nvSpPr>
        <p:spPr>
          <a:xfrm flipH="false" flipV="false" rot="0">
            <a:off x="7048660" y="6366277"/>
            <a:ext cx="10531407" cy="3061032"/>
          </a:xfrm>
          <a:custGeom>
            <a:avLst/>
            <a:gdLst/>
            <a:ahLst/>
            <a:cxnLst/>
            <a:rect r="r" b="b" t="t" l="l"/>
            <a:pathLst>
              <a:path h="3061032" w="10531407">
                <a:moveTo>
                  <a:pt x="0" y="0"/>
                </a:moveTo>
                <a:lnTo>
                  <a:pt x="10531407" y="0"/>
                </a:lnTo>
                <a:lnTo>
                  <a:pt x="10531407" y="3061032"/>
                </a:lnTo>
                <a:lnTo>
                  <a:pt x="0" y="3061032"/>
                </a:lnTo>
                <a:lnTo>
                  <a:pt x="0" y="0"/>
                </a:lnTo>
                <a:close/>
              </a:path>
            </a:pathLst>
          </a:custGeom>
          <a:blipFill>
            <a:blip r:embed="rId3"/>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0630089" y="3019606"/>
            <a:ext cx="6790415" cy="6238694"/>
          </a:xfrm>
          <a:custGeom>
            <a:avLst/>
            <a:gdLst/>
            <a:ahLst/>
            <a:cxnLst/>
            <a:rect r="r" b="b" t="t" l="l"/>
            <a:pathLst>
              <a:path h="6238694" w="6790415">
                <a:moveTo>
                  <a:pt x="0" y="0"/>
                </a:moveTo>
                <a:lnTo>
                  <a:pt x="6790415" y="0"/>
                </a:lnTo>
                <a:lnTo>
                  <a:pt x="6790415" y="6238694"/>
                </a:lnTo>
                <a:lnTo>
                  <a:pt x="0" y="6238694"/>
                </a:lnTo>
                <a:lnTo>
                  <a:pt x="0" y="0"/>
                </a:lnTo>
                <a:close/>
              </a:path>
            </a:pathLst>
          </a:custGeom>
          <a:blipFill>
            <a:blip r:embed="rId2"/>
            <a:stretch>
              <a:fillRect l="0" t="0" r="0" b="0"/>
            </a:stretch>
          </a:blipFill>
        </p:spPr>
      </p:sp>
      <p:sp>
        <p:nvSpPr>
          <p:cNvPr name="TextBox 3" id="3"/>
          <p:cNvSpPr txBox="true"/>
          <p:nvPr/>
        </p:nvSpPr>
        <p:spPr>
          <a:xfrm rot="0">
            <a:off x="1028700" y="1396399"/>
            <a:ext cx="15891370" cy="1895486"/>
          </a:xfrm>
          <a:prstGeom prst="rect">
            <a:avLst/>
          </a:prstGeom>
        </p:spPr>
        <p:txBody>
          <a:bodyPr anchor="t" rtlCol="false" tIns="0" lIns="0" bIns="0" rIns="0">
            <a:spAutoFit/>
          </a:bodyPr>
          <a:lstStyle/>
          <a:p>
            <a:pPr algn="l">
              <a:lnSpc>
                <a:spcPts val="7275"/>
              </a:lnSpc>
            </a:pPr>
            <a:r>
              <a:rPr lang="en-US" sz="7500" spc="450" b="true">
                <a:solidFill>
                  <a:srgbClr val="000000"/>
                </a:solidFill>
                <a:latin typeface="DM Sans Bold"/>
                <a:ea typeface="DM Sans Bold"/>
                <a:cs typeface="DM Sans Bold"/>
                <a:sym typeface="DM Sans Bold"/>
              </a:rPr>
              <a:t>Budget Forcing (Forcing the Aha Moment)</a:t>
            </a:r>
          </a:p>
        </p:txBody>
      </p:sp>
      <p:sp>
        <p:nvSpPr>
          <p:cNvPr name="TextBox 4" id="4"/>
          <p:cNvSpPr txBox="true"/>
          <p:nvPr/>
        </p:nvSpPr>
        <p:spPr>
          <a:xfrm rot="0">
            <a:off x="1499968" y="3998625"/>
            <a:ext cx="7919364" cy="3356735"/>
          </a:xfrm>
          <a:prstGeom prst="rect">
            <a:avLst/>
          </a:prstGeom>
        </p:spPr>
        <p:txBody>
          <a:bodyPr anchor="t" rtlCol="false" tIns="0" lIns="0" bIns="0" rIns="0">
            <a:spAutoFit/>
          </a:bodyPr>
          <a:lstStyle/>
          <a:p>
            <a:pPr algn="l" marL="0" indent="0" lvl="0">
              <a:lnSpc>
                <a:spcPts val="4446"/>
              </a:lnSpc>
              <a:spcBef>
                <a:spcPct val="0"/>
              </a:spcBef>
            </a:pPr>
            <a:r>
              <a:rPr lang="en-US" sz="3293" spc="197">
                <a:solidFill>
                  <a:srgbClr val="000000"/>
                </a:solidFill>
                <a:latin typeface="DM Sans"/>
                <a:ea typeface="DM Sans"/>
                <a:cs typeface="DM Sans"/>
                <a:sym typeface="DM Sans"/>
              </a:rPr>
              <a:t>In Brief, Budget Forcing is letting model generate whatever its generating till end-of-text (&lt;|im_end|&gt;) is generated and replacing by Wait letting the model to generate more tokens.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98595" y="4152695"/>
            <a:ext cx="7485653" cy="5440604"/>
          </a:xfrm>
          <a:custGeom>
            <a:avLst/>
            <a:gdLst/>
            <a:ahLst/>
            <a:cxnLst/>
            <a:rect r="r" b="b" t="t" l="l"/>
            <a:pathLst>
              <a:path h="5440604" w="7485653">
                <a:moveTo>
                  <a:pt x="0" y="0"/>
                </a:moveTo>
                <a:lnTo>
                  <a:pt x="7485653" y="0"/>
                </a:lnTo>
                <a:lnTo>
                  <a:pt x="7485653" y="5440604"/>
                </a:lnTo>
                <a:lnTo>
                  <a:pt x="0" y="5440604"/>
                </a:lnTo>
                <a:lnTo>
                  <a:pt x="0" y="0"/>
                </a:lnTo>
                <a:close/>
              </a:path>
            </a:pathLst>
          </a:custGeom>
          <a:blipFill>
            <a:blip r:embed="rId2"/>
            <a:stretch>
              <a:fillRect l="0" t="0" r="0" b="0"/>
            </a:stretch>
          </a:blipFill>
        </p:spPr>
      </p:sp>
      <p:sp>
        <p:nvSpPr>
          <p:cNvPr name="Freeform 3" id="3"/>
          <p:cNvSpPr/>
          <p:nvPr/>
        </p:nvSpPr>
        <p:spPr>
          <a:xfrm flipH="false" flipV="false" rot="0">
            <a:off x="9924441" y="4612087"/>
            <a:ext cx="7743329" cy="4384660"/>
          </a:xfrm>
          <a:custGeom>
            <a:avLst/>
            <a:gdLst/>
            <a:ahLst/>
            <a:cxnLst/>
            <a:rect r="r" b="b" t="t" l="l"/>
            <a:pathLst>
              <a:path h="4384660" w="7743329">
                <a:moveTo>
                  <a:pt x="0" y="0"/>
                </a:moveTo>
                <a:lnTo>
                  <a:pt x="7743330" y="0"/>
                </a:lnTo>
                <a:lnTo>
                  <a:pt x="7743330" y="4384660"/>
                </a:lnTo>
                <a:lnTo>
                  <a:pt x="0" y="4384660"/>
                </a:lnTo>
                <a:lnTo>
                  <a:pt x="0" y="0"/>
                </a:lnTo>
                <a:close/>
              </a:path>
            </a:pathLst>
          </a:custGeom>
          <a:blipFill>
            <a:blip r:embed="rId3"/>
            <a:stretch>
              <a:fillRect l="0" t="0" r="0" b="0"/>
            </a:stretch>
          </a:blipFill>
        </p:spPr>
      </p:sp>
      <p:sp>
        <p:nvSpPr>
          <p:cNvPr name="Freeform 4" id="4"/>
          <p:cNvSpPr/>
          <p:nvPr/>
        </p:nvSpPr>
        <p:spPr>
          <a:xfrm flipH="false" flipV="false" rot="0">
            <a:off x="3970520" y="433982"/>
            <a:ext cx="11301259" cy="3305618"/>
          </a:xfrm>
          <a:custGeom>
            <a:avLst/>
            <a:gdLst/>
            <a:ahLst/>
            <a:cxnLst/>
            <a:rect r="r" b="b" t="t" l="l"/>
            <a:pathLst>
              <a:path h="3305618" w="11301259">
                <a:moveTo>
                  <a:pt x="0" y="0"/>
                </a:moveTo>
                <a:lnTo>
                  <a:pt x="11301259" y="0"/>
                </a:lnTo>
                <a:lnTo>
                  <a:pt x="11301259" y="3305618"/>
                </a:lnTo>
                <a:lnTo>
                  <a:pt x="0" y="3305618"/>
                </a:lnTo>
                <a:lnTo>
                  <a:pt x="0" y="0"/>
                </a:lnTo>
                <a:close/>
              </a:path>
            </a:pathLst>
          </a:custGeom>
          <a:blipFill>
            <a:blip r:embed="rId4"/>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589807" y="3545205"/>
            <a:ext cx="15891370" cy="3387090"/>
          </a:xfrm>
          <a:prstGeom prst="rect">
            <a:avLst/>
          </a:prstGeom>
        </p:spPr>
        <p:txBody>
          <a:bodyPr anchor="t" rtlCol="false" tIns="0" lIns="0" bIns="0" rIns="0">
            <a:spAutoFit/>
          </a:bodyPr>
          <a:lstStyle/>
          <a:p>
            <a:pPr algn="ctr">
              <a:lnSpc>
                <a:spcPts val="8730"/>
              </a:lnSpc>
            </a:pPr>
            <a:r>
              <a:rPr lang="en-US" sz="9000" b="true">
                <a:solidFill>
                  <a:srgbClr val="000000"/>
                </a:solidFill>
                <a:latin typeface="DM Sans Bold"/>
                <a:ea typeface="DM Sans Bold"/>
                <a:cs typeface="DM Sans Bold"/>
                <a:sym typeface="DM Sans Bold"/>
              </a:rPr>
              <a:t>Methodology </a:t>
            </a:r>
          </a:p>
          <a:p>
            <a:pPr algn="ctr">
              <a:lnSpc>
                <a:spcPts val="8730"/>
              </a:lnSpc>
            </a:pPr>
            <a:r>
              <a:rPr lang="en-US" sz="9000" b="true">
                <a:solidFill>
                  <a:srgbClr val="000000"/>
                </a:solidFill>
                <a:latin typeface="DM Sans Bold"/>
                <a:ea typeface="DM Sans Bold"/>
                <a:cs typeface="DM Sans Bold"/>
                <a:sym typeface="DM Sans Bold"/>
              </a:rPr>
              <a:t>A</a:t>
            </a:r>
            <a:r>
              <a:rPr lang="en-US" sz="9000" b="true">
                <a:solidFill>
                  <a:srgbClr val="000000"/>
                </a:solidFill>
                <a:latin typeface="DM Sans Bold"/>
                <a:ea typeface="DM Sans Bold"/>
                <a:cs typeface="DM Sans Bold"/>
                <a:sym typeface="DM Sans Bold"/>
              </a:rPr>
              <a:t>nd</a:t>
            </a:r>
          </a:p>
          <a:p>
            <a:pPr algn="ctr">
              <a:lnSpc>
                <a:spcPts val="8730"/>
              </a:lnSpc>
            </a:pPr>
            <a:r>
              <a:rPr lang="en-US" b="true" sz="9000">
                <a:solidFill>
                  <a:srgbClr val="000000"/>
                </a:solidFill>
                <a:latin typeface="DM Sans Bold"/>
                <a:ea typeface="DM Sans Bold"/>
                <a:cs typeface="DM Sans Bold"/>
                <a:sym typeface="DM Sans Bold"/>
              </a:rPr>
              <a:t>Experiments</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367930" y="1361609"/>
            <a:ext cx="7848753"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Baseline</a:t>
            </a:r>
          </a:p>
        </p:txBody>
      </p:sp>
      <p:sp>
        <p:nvSpPr>
          <p:cNvPr name="TextBox 3" id="3"/>
          <p:cNvSpPr txBox="true"/>
          <p:nvPr/>
        </p:nvSpPr>
        <p:spPr>
          <a:xfrm rot="0">
            <a:off x="1367930" y="2867393"/>
            <a:ext cx="15784279" cy="6640830"/>
          </a:xfrm>
          <a:prstGeom prst="rect">
            <a:avLst/>
          </a:prstGeom>
        </p:spPr>
        <p:txBody>
          <a:bodyPr anchor="t" rtlCol="false" tIns="0" lIns="0" bIns="0" rIns="0">
            <a:spAutoFit/>
          </a:bodyPr>
          <a:lstStyle/>
          <a:p>
            <a:pPr algn="l" marL="842005" indent="-421003" lvl="1">
              <a:lnSpc>
                <a:spcPts val="5264"/>
              </a:lnSpc>
              <a:buFont typeface="Arial"/>
              <a:buChar char="•"/>
            </a:pPr>
            <a:r>
              <a:rPr lang="en-US" b="true" sz="3899" spc="233">
                <a:solidFill>
                  <a:srgbClr val="000000"/>
                </a:solidFill>
                <a:latin typeface="DM Sans Bold"/>
                <a:ea typeface="DM Sans Bold"/>
                <a:cs typeface="DM Sans Bold"/>
                <a:sym typeface="DM Sans Bold"/>
              </a:rPr>
              <a:t>Model : </a:t>
            </a:r>
            <a:r>
              <a:rPr lang="en-US" sz="3899" spc="233">
                <a:solidFill>
                  <a:srgbClr val="000000"/>
                </a:solidFill>
                <a:latin typeface="DM Sans"/>
                <a:ea typeface="DM Sans"/>
                <a:cs typeface="DM Sans"/>
                <a:sym typeface="DM Sans"/>
              </a:rPr>
              <a:t>Qwen-2.5-1.5B-Instruct</a:t>
            </a:r>
          </a:p>
          <a:p>
            <a:pPr algn="l" marL="842005" indent="-421003" lvl="1">
              <a:lnSpc>
                <a:spcPts val="5264"/>
              </a:lnSpc>
              <a:buFont typeface="Arial"/>
              <a:buChar char="•"/>
            </a:pPr>
            <a:r>
              <a:rPr lang="en-US" b="true" sz="3899" spc="233">
                <a:solidFill>
                  <a:srgbClr val="000000"/>
                </a:solidFill>
                <a:latin typeface="DM Sans Bold"/>
                <a:ea typeface="DM Sans Bold"/>
                <a:cs typeface="DM Sans Bold"/>
                <a:sym typeface="DM Sans Bold"/>
              </a:rPr>
              <a:t>Prompting</a:t>
            </a:r>
            <a:r>
              <a:rPr lang="en-US" sz="3899" spc="233">
                <a:solidFill>
                  <a:srgbClr val="000000"/>
                </a:solidFill>
                <a:latin typeface="DM Sans"/>
                <a:ea typeface="DM Sans"/>
                <a:cs typeface="DM Sans"/>
                <a:sym typeface="DM Sans"/>
              </a:rPr>
              <a:t> </a:t>
            </a:r>
            <a:r>
              <a:rPr lang="en-US" b="true" sz="3899" spc="233">
                <a:solidFill>
                  <a:srgbClr val="000000"/>
                </a:solidFill>
                <a:latin typeface="DM Sans Bold"/>
                <a:ea typeface="DM Sans Bold"/>
                <a:cs typeface="DM Sans Bold"/>
                <a:sym typeface="DM Sans Bold"/>
              </a:rPr>
              <a:t>: </a:t>
            </a:r>
          </a:p>
          <a:p>
            <a:pPr algn="l" marL="1684010" indent="-561337" lvl="2">
              <a:lnSpc>
                <a:spcPts val="5264"/>
              </a:lnSpc>
              <a:buFont typeface="Arial"/>
              <a:buChar char="⚬"/>
            </a:pPr>
            <a:r>
              <a:rPr lang="en-US" sz="3899" spc="233">
                <a:solidFill>
                  <a:srgbClr val="000000"/>
                </a:solidFill>
                <a:latin typeface="DM Sans"/>
                <a:ea typeface="DM Sans"/>
                <a:cs typeface="DM Sans"/>
                <a:sym typeface="DM Sans"/>
              </a:rPr>
              <a:t>Zero Shot</a:t>
            </a:r>
          </a:p>
          <a:p>
            <a:pPr algn="l" marL="1684010" indent="-561337" lvl="2">
              <a:lnSpc>
                <a:spcPts val="5264"/>
              </a:lnSpc>
              <a:buFont typeface="Arial"/>
              <a:buChar char="⚬"/>
            </a:pPr>
            <a:r>
              <a:rPr lang="en-US" sz="3899" spc="233">
                <a:solidFill>
                  <a:srgbClr val="000000"/>
                </a:solidFill>
                <a:latin typeface="DM Sans"/>
                <a:ea typeface="DM Sans"/>
                <a:cs typeface="DM Sans"/>
                <a:sym typeface="DM Sans"/>
              </a:rPr>
              <a:t>Standard</a:t>
            </a:r>
          </a:p>
          <a:p>
            <a:pPr algn="l" marL="1684010" indent="-561337" lvl="2">
              <a:lnSpc>
                <a:spcPts val="5264"/>
              </a:lnSpc>
              <a:buFont typeface="Arial"/>
              <a:buChar char="⚬"/>
            </a:pPr>
            <a:r>
              <a:rPr lang="en-US" sz="3899" spc="233">
                <a:solidFill>
                  <a:srgbClr val="000000"/>
                </a:solidFill>
                <a:latin typeface="DM Sans"/>
                <a:ea typeface="DM Sans"/>
                <a:cs typeface="DM Sans"/>
                <a:sym typeface="DM Sans"/>
              </a:rPr>
              <a:t>Chain of Thought</a:t>
            </a:r>
          </a:p>
          <a:p>
            <a:pPr algn="l" marL="1684010" indent="-561337" lvl="2">
              <a:lnSpc>
                <a:spcPts val="5264"/>
              </a:lnSpc>
              <a:buFont typeface="Arial"/>
              <a:buChar char="⚬"/>
            </a:pPr>
            <a:r>
              <a:rPr lang="en-US" sz="3899" spc="233">
                <a:solidFill>
                  <a:srgbClr val="000000"/>
                </a:solidFill>
                <a:latin typeface="DM Sans"/>
                <a:ea typeface="DM Sans"/>
                <a:cs typeface="DM Sans"/>
                <a:sym typeface="DM Sans"/>
              </a:rPr>
              <a:t>Chain of Draft</a:t>
            </a:r>
          </a:p>
          <a:p>
            <a:pPr algn="l" marL="842005" indent="-421003" lvl="1">
              <a:lnSpc>
                <a:spcPts val="5264"/>
              </a:lnSpc>
              <a:buFont typeface="Arial"/>
              <a:buChar char="•"/>
            </a:pPr>
            <a:r>
              <a:rPr lang="en-US" b="true" sz="3899" spc="233">
                <a:solidFill>
                  <a:srgbClr val="000000"/>
                </a:solidFill>
                <a:latin typeface="DM Sans Bold"/>
                <a:ea typeface="DM Sans Bold"/>
                <a:cs typeface="DM Sans Bold"/>
                <a:sym typeface="DM Sans Bold"/>
              </a:rPr>
              <a:t>Model : </a:t>
            </a:r>
            <a:r>
              <a:rPr lang="en-US" sz="3899" spc="233">
                <a:solidFill>
                  <a:srgbClr val="000000"/>
                </a:solidFill>
                <a:latin typeface="DM Sans"/>
                <a:ea typeface="DM Sans"/>
                <a:cs typeface="DM Sans"/>
                <a:sym typeface="DM Sans"/>
              </a:rPr>
              <a:t>DeepSeek-R1-Distill-Qwen-1.5B</a:t>
            </a:r>
          </a:p>
          <a:p>
            <a:pPr algn="l" marL="842005" indent="-421003" lvl="1">
              <a:lnSpc>
                <a:spcPts val="5264"/>
              </a:lnSpc>
              <a:buFont typeface="Arial"/>
              <a:buChar char="•"/>
            </a:pPr>
            <a:r>
              <a:rPr lang="en-US" b="true" sz="3899" spc="233">
                <a:solidFill>
                  <a:srgbClr val="000000"/>
                </a:solidFill>
                <a:latin typeface="DM Sans Bold"/>
                <a:ea typeface="DM Sans Bold"/>
                <a:cs typeface="DM Sans Bold"/>
                <a:sym typeface="DM Sans Bold"/>
              </a:rPr>
              <a:t>Prompting :</a:t>
            </a:r>
          </a:p>
          <a:p>
            <a:pPr algn="l" marL="1684010" indent="-561337" lvl="2">
              <a:lnSpc>
                <a:spcPts val="5264"/>
              </a:lnSpc>
              <a:spcBef>
                <a:spcPct val="0"/>
              </a:spcBef>
              <a:buFont typeface="Arial"/>
              <a:buChar char="⚬"/>
            </a:pPr>
            <a:r>
              <a:rPr lang="en-US" sz="3899" spc="233">
                <a:solidFill>
                  <a:srgbClr val="000000"/>
                </a:solidFill>
                <a:latin typeface="DM Sans"/>
                <a:ea typeface="DM Sans"/>
                <a:cs typeface="DM Sans"/>
                <a:sym typeface="DM Sans"/>
              </a:rPr>
              <a:t>Zero Shot (Reasoning)</a:t>
            </a:r>
          </a:p>
          <a:p>
            <a:pPr algn="l" marL="0" indent="0" lvl="0">
              <a:lnSpc>
                <a:spcPts val="5264"/>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782987" y="1508566"/>
            <a:ext cx="14654190"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Benchmark Dataset</a:t>
            </a:r>
          </a:p>
        </p:txBody>
      </p:sp>
      <p:sp>
        <p:nvSpPr>
          <p:cNvPr name="TextBox 3" id="3"/>
          <p:cNvSpPr txBox="true"/>
          <p:nvPr/>
        </p:nvSpPr>
        <p:spPr>
          <a:xfrm rot="0">
            <a:off x="1782987" y="2762572"/>
            <a:ext cx="15667158" cy="3307080"/>
          </a:xfrm>
          <a:prstGeom prst="rect">
            <a:avLst/>
          </a:prstGeom>
        </p:spPr>
        <p:txBody>
          <a:bodyPr anchor="t" rtlCol="false" tIns="0" lIns="0" bIns="0" rIns="0">
            <a:spAutoFit/>
          </a:bodyPr>
          <a:lstStyle/>
          <a:p>
            <a:pPr algn="l" marL="842005" indent="-421003" lvl="1">
              <a:lnSpc>
                <a:spcPts val="5264"/>
              </a:lnSpc>
              <a:spcBef>
                <a:spcPct val="0"/>
              </a:spcBef>
              <a:buFont typeface="Arial"/>
              <a:buChar char="•"/>
            </a:pPr>
            <a:r>
              <a:rPr lang="en-US" b="true" sz="3899" spc="233" u="none">
                <a:solidFill>
                  <a:srgbClr val="000000"/>
                </a:solidFill>
                <a:latin typeface="DM Sans Bold"/>
                <a:ea typeface="DM Sans Bold"/>
                <a:cs typeface="DM Sans Bold"/>
                <a:sym typeface="DM Sans Bold"/>
              </a:rPr>
              <a:t>Benchmarks</a:t>
            </a:r>
            <a:r>
              <a:rPr lang="en-US" sz="3899" spc="233" u="none">
                <a:solidFill>
                  <a:srgbClr val="000000"/>
                </a:solidFill>
                <a:latin typeface="DM Sans"/>
                <a:ea typeface="DM Sans"/>
                <a:cs typeface="DM Sans"/>
                <a:sym typeface="DM Sans"/>
              </a:rPr>
              <a:t>:</a:t>
            </a:r>
          </a:p>
          <a:p>
            <a:pPr algn="l" marL="1684010" indent="-561337" lvl="2">
              <a:lnSpc>
                <a:spcPts val="5264"/>
              </a:lnSpc>
              <a:spcBef>
                <a:spcPct val="0"/>
              </a:spcBef>
              <a:buFont typeface="Arial"/>
              <a:buChar char="⚬"/>
            </a:pPr>
            <a:r>
              <a:rPr lang="en-US" b="true" sz="3899" spc="233" u="none">
                <a:solidFill>
                  <a:srgbClr val="000000"/>
                </a:solidFill>
                <a:latin typeface="DM Sans Bold"/>
                <a:ea typeface="DM Sans Bold"/>
                <a:cs typeface="DM Sans Bold"/>
                <a:sym typeface="DM Sans Bold"/>
              </a:rPr>
              <a:t>MATH-500 </a:t>
            </a:r>
            <a:r>
              <a:rPr lang="en-US" sz="3899" spc="233" u="none">
                <a:solidFill>
                  <a:srgbClr val="000000"/>
                </a:solidFill>
                <a:latin typeface="DM Sans"/>
                <a:ea typeface="DM Sans"/>
                <a:cs typeface="DM Sans"/>
                <a:sym typeface="DM Sans"/>
              </a:rPr>
              <a:t>(Mathematical reasoning)</a:t>
            </a:r>
          </a:p>
          <a:p>
            <a:pPr algn="l" marL="1684010" indent="-561337" lvl="2">
              <a:lnSpc>
                <a:spcPts val="5264"/>
              </a:lnSpc>
              <a:spcBef>
                <a:spcPct val="0"/>
              </a:spcBef>
              <a:buFont typeface="Arial"/>
              <a:buChar char="⚬"/>
            </a:pPr>
            <a:r>
              <a:rPr lang="en-US" b="true" sz="3899" spc="233" u="none">
                <a:solidFill>
                  <a:srgbClr val="000000"/>
                </a:solidFill>
                <a:latin typeface="DM Sans Bold"/>
                <a:ea typeface="DM Sans Bold"/>
                <a:cs typeface="DM Sans Bold"/>
                <a:sym typeface="DM Sans Bold"/>
              </a:rPr>
              <a:t>AIME24</a:t>
            </a:r>
            <a:r>
              <a:rPr lang="en-US" sz="3899" spc="233" u="none">
                <a:solidFill>
                  <a:srgbClr val="000000"/>
                </a:solidFill>
                <a:latin typeface="DM Sans"/>
                <a:ea typeface="DM Sans"/>
                <a:cs typeface="DM Sans"/>
                <a:sym typeface="DM Sans"/>
              </a:rPr>
              <a:t> (Olympiad math problems)</a:t>
            </a:r>
          </a:p>
          <a:p>
            <a:pPr algn="l" marL="1684010" indent="-561337" lvl="2">
              <a:lnSpc>
                <a:spcPts val="5264"/>
              </a:lnSpc>
              <a:spcBef>
                <a:spcPct val="0"/>
              </a:spcBef>
              <a:buFont typeface="Arial"/>
              <a:buChar char="⚬"/>
            </a:pPr>
            <a:r>
              <a:rPr lang="en-US" b="true" sz="3899" spc="233" u="none">
                <a:solidFill>
                  <a:srgbClr val="000000"/>
                </a:solidFill>
                <a:latin typeface="DM Sans Bold"/>
                <a:ea typeface="DM Sans Bold"/>
                <a:cs typeface="DM Sans Bold"/>
                <a:sym typeface="DM Sans Bold"/>
              </a:rPr>
              <a:t>GPQA</a:t>
            </a:r>
            <a:r>
              <a:rPr lang="en-US" sz="3899" spc="233" u="none">
                <a:solidFill>
                  <a:srgbClr val="000000"/>
                </a:solidFill>
                <a:latin typeface="DM Sans"/>
                <a:ea typeface="DM Sans"/>
                <a:cs typeface="DM Sans"/>
                <a:sym typeface="DM Sans"/>
              </a:rPr>
              <a:t> (Graduate-level Science Q&amp;A)</a:t>
            </a:r>
          </a:p>
          <a:p>
            <a:pPr algn="l" marL="0" indent="0" lvl="0">
              <a:lnSpc>
                <a:spcPts val="5264"/>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92652" y="1028700"/>
            <a:ext cx="14902696" cy="9258300"/>
          </a:xfrm>
          <a:custGeom>
            <a:avLst/>
            <a:gdLst/>
            <a:ahLst/>
            <a:cxnLst/>
            <a:rect r="r" b="b" t="t" l="l"/>
            <a:pathLst>
              <a:path h="9258300" w="14902696">
                <a:moveTo>
                  <a:pt x="0" y="0"/>
                </a:moveTo>
                <a:lnTo>
                  <a:pt x="14902696" y="0"/>
                </a:lnTo>
                <a:lnTo>
                  <a:pt x="14902696" y="9258300"/>
                </a:lnTo>
                <a:lnTo>
                  <a:pt x="0" y="9258300"/>
                </a:lnTo>
                <a:lnTo>
                  <a:pt x="0" y="0"/>
                </a:lnTo>
                <a:close/>
              </a:path>
            </a:pathLst>
          </a:custGeom>
          <a:blipFill>
            <a:blip r:embed="rId2"/>
            <a:stretch>
              <a:fillRect l="0" t="0" r="0" b="0"/>
            </a:stretch>
          </a:blipFill>
        </p:spPr>
      </p:sp>
      <p:sp>
        <p:nvSpPr>
          <p:cNvPr name="Freeform 3" id="3"/>
          <p:cNvSpPr/>
          <p:nvPr/>
        </p:nvSpPr>
        <p:spPr>
          <a:xfrm flipH="false" flipV="false" rot="0">
            <a:off x="2075894" y="4326604"/>
            <a:ext cx="8938207" cy="5021465"/>
          </a:xfrm>
          <a:custGeom>
            <a:avLst/>
            <a:gdLst/>
            <a:ahLst/>
            <a:cxnLst/>
            <a:rect r="r" b="b" t="t" l="l"/>
            <a:pathLst>
              <a:path h="5021465" w="8938207">
                <a:moveTo>
                  <a:pt x="0" y="0"/>
                </a:moveTo>
                <a:lnTo>
                  <a:pt x="8938207" y="0"/>
                </a:lnTo>
                <a:lnTo>
                  <a:pt x="8938207" y="5021464"/>
                </a:lnTo>
                <a:lnTo>
                  <a:pt x="0" y="50214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952079" y="370007"/>
            <a:ext cx="6383842" cy="658693"/>
          </a:xfrm>
          <a:prstGeom prst="rect">
            <a:avLst/>
          </a:prstGeom>
        </p:spPr>
        <p:txBody>
          <a:bodyPr anchor="t" rtlCol="false" tIns="0" lIns="0" bIns="0" rIns="0">
            <a:spAutoFit/>
          </a:bodyPr>
          <a:lstStyle/>
          <a:p>
            <a:pPr algn="l">
              <a:lnSpc>
                <a:spcPts val="4911"/>
              </a:lnSpc>
            </a:pPr>
            <a:r>
              <a:rPr lang="en-US" sz="5062" b="true">
                <a:solidFill>
                  <a:srgbClr val="000000"/>
                </a:solidFill>
                <a:latin typeface="DM Sans Bold"/>
                <a:ea typeface="DM Sans Bold"/>
                <a:cs typeface="DM Sans Bold"/>
                <a:sym typeface="DM Sans Bold"/>
              </a:rPr>
              <a:t>Model Performance</a:t>
            </a:r>
          </a:p>
        </p:txBody>
      </p:sp>
      <p:sp>
        <p:nvSpPr>
          <p:cNvPr name="Freeform 5" id="5"/>
          <p:cNvSpPr/>
          <p:nvPr/>
        </p:nvSpPr>
        <p:spPr>
          <a:xfrm flipH="false" flipV="false" rot="0">
            <a:off x="7260870" y="4326604"/>
            <a:ext cx="8938207" cy="5021465"/>
          </a:xfrm>
          <a:custGeom>
            <a:avLst/>
            <a:gdLst/>
            <a:ahLst/>
            <a:cxnLst/>
            <a:rect r="r" b="b" t="t" l="l"/>
            <a:pathLst>
              <a:path h="5021465" w="8938207">
                <a:moveTo>
                  <a:pt x="0" y="0"/>
                </a:moveTo>
                <a:lnTo>
                  <a:pt x="8938208" y="0"/>
                </a:lnTo>
                <a:lnTo>
                  <a:pt x="8938208" y="5021464"/>
                </a:lnTo>
                <a:lnTo>
                  <a:pt x="0" y="50214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457465" y="1109883"/>
            <a:ext cx="14772020" cy="9177117"/>
          </a:xfrm>
          <a:custGeom>
            <a:avLst/>
            <a:gdLst/>
            <a:ahLst/>
            <a:cxnLst/>
            <a:rect r="r" b="b" t="t" l="l"/>
            <a:pathLst>
              <a:path h="9177117" w="14772020">
                <a:moveTo>
                  <a:pt x="0" y="0"/>
                </a:moveTo>
                <a:lnTo>
                  <a:pt x="14772020" y="0"/>
                </a:lnTo>
                <a:lnTo>
                  <a:pt x="14772020" y="9177117"/>
                </a:lnTo>
                <a:lnTo>
                  <a:pt x="0" y="9177117"/>
                </a:lnTo>
                <a:lnTo>
                  <a:pt x="0" y="0"/>
                </a:lnTo>
                <a:close/>
              </a:path>
            </a:pathLst>
          </a:custGeom>
          <a:blipFill>
            <a:blip r:embed="rId2"/>
            <a:stretch>
              <a:fillRect l="0" t="0" r="0" b="0"/>
            </a:stretch>
          </a:blipFill>
        </p:spPr>
      </p:sp>
      <p:sp>
        <p:nvSpPr>
          <p:cNvPr name="TextBox 3" id="3"/>
          <p:cNvSpPr txBox="true"/>
          <p:nvPr/>
        </p:nvSpPr>
        <p:spPr>
          <a:xfrm rot="0">
            <a:off x="2718130" y="451190"/>
            <a:ext cx="12404780" cy="658693"/>
          </a:xfrm>
          <a:prstGeom prst="rect">
            <a:avLst/>
          </a:prstGeom>
        </p:spPr>
        <p:txBody>
          <a:bodyPr anchor="t" rtlCol="false" tIns="0" lIns="0" bIns="0" rIns="0">
            <a:spAutoFit/>
          </a:bodyPr>
          <a:lstStyle/>
          <a:p>
            <a:pPr algn="l">
              <a:lnSpc>
                <a:spcPts val="4911"/>
              </a:lnSpc>
            </a:pPr>
            <a:r>
              <a:rPr lang="en-US" sz="5062" b="true">
                <a:solidFill>
                  <a:srgbClr val="000000"/>
                </a:solidFill>
                <a:latin typeface="DM Sans Bold"/>
                <a:ea typeface="DM Sans Bold"/>
                <a:cs typeface="DM Sans Bold"/>
                <a:sym typeface="DM Sans Bold"/>
              </a:rPr>
              <a:t>Model Average Response Token Count</a:t>
            </a:r>
          </a:p>
        </p:txBody>
      </p:sp>
      <p:sp>
        <p:nvSpPr>
          <p:cNvPr name="Freeform 4" id="4"/>
          <p:cNvSpPr/>
          <p:nvPr/>
        </p:nvSpPr>
        <p:spPr>
          <a:xfrm flipH="false" flipV="false" rot="0">
            <a:off x="1823761" y="4640971"/>
            <a:ext cx="8801169" cy="4944477"/>
          </a:xfrm>
          <a:custGeom>
            <a:avLst/>
            <a:gdLst/>
            <a:ahLst/>
            <a:cxnLst/>
            <a:rect r="r" b="b" t="t" l="l"/>
            <a:pathLst>
              <a:path h="4944477" w="8801169">
                <a:moveTo>
                  <a:pt x="0" y="0"/>
                </a:moveTo>
                <a:lnTo>
                  <a:pt x="8801170" y="0"/>
                </a:lnTo>
                <a:lnTo>
                  <a:pt x="8801170" y="4944477"/>
                </a:lnTo>
                <a:lnTo>
                  <a:pt x="0" y="494447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7038993" y="4640971"/>
            <a:ext cx="8801169" cy="4944477"/>
          </a:xfrm>
          <a:custGeom>
            <a:avLst/>
            <a:gdLst/>
            <a:ahLst/>
            <a:cxnLst/>
            <a:rect r="r" b="b" t="t" l="l"/>
            <a:pathLst>
              <a:path h="4944477" w="8801169">
                <a:moveTo>
                  <a:pt x="0" y="0"/>
                </a:moveTo>
                <a:lnTo>
                  <a:pt x="8801170" y="0"/>
                </a:lnTo>
                <a:lnTo>
                  <a:pt x="8801170" y="4944477"/>
                </a:lnTo>
                <a:lnTo>
                  <a:pt x="0" y="494447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509124" y="3976631"/>
            <a:ext cx="15891370" cy="2282190"/>
          </a:xfrm>
          <a:prstGeom prst="rect">
            <a:avLst/>
          </a:prstGeom>
        </p:spPr>
        <p:txBody>
          <a:bodyPr anchor="t" rtlCol="false" tIns="0" lIns="0" bIns="0" rIns="0">
            <a:spAutoFit/>
          </a:bodyPr>
          <a:lstStyle/>
          <a:p>
            <a:pPr algn="ctr">
              <a:lnSpc>
                <a:spcPts val="8730"/>
              </a:lnSpc>
            </a:pPr>
            <a:r>
              <a:rPr lang="en-US" b="true" sz="9000">
                <a:solidFill>
                  <a:srgbClr val="000000"/>
                </a:solidFill>
                <a:latin typeface="DM Sans Bold"/>
                <a:ea typeface="DM Sans Bold"/>
                <a:cs typeface="DM Sans Bold"/>
                <a:sym typeface="DM Sans Bold"/>
              </a:rPr>
              <a:t>Making our own Reasoning Model using SFT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0" y="3474720"/>
            <a:ext cx="18288000" cy="5783580"/>
          </a:xfrm>
          <a:custGeom>
            <a:avLst/>
            <a:gdLst/>
            <a:ahLst/>
            <a:cxnLst/>
            <a:rect r="r" b="b" t="t" l="l"/>
            <a:pathLst>
              <a:path h="5783580" w="18288000">
                <a:moveTo>
                  <a:pt x="0" y="0"/>
                </a:moveTo>
                <a:lnTo>
                  <a:pt x="18288000" y="0"/>
                </a:lnTo>
                <a:lnTo>
                  <a:pt x="18288000" y="5783580"/>
                </a:lnTo>
                <a:lnTo>
                  <a:pt x="0" y="5783580"/>
                </a:lnTo>
                <a:lnTo>
                  <a:pt x="0" y="0"/>
                </a:lnTo>
                <a:close/>
              </a:path>
            </a:pathLst>
          </a:custGeom>
          <a:blipFill>
            <a:blip r:embed="rId2"/>
            <a:stretch>
              <a:fillRect l="0" t="0" r="0" b="0"/>
            </a:stretch>
          </a:blipFill>
        </p:spPr>
      </p:sp>
      <p:sp>
        <p:nvSpPr>
          <p:cNvPr name="TextBox 3" id="3"/>
          <p:cNvSpPr txBox="true"/>
          <p:nvPr/>
        </p:nvSpPr>
        <p:spPr>
          <a:xfrm rot="0">
            <a:off x="649969" y="1068124"/>
            <a:ext cx="16504422" cy="1766581"/>
          </a:xfrm>
          <a:prstGeom prst="rect">
            <a:avLst/>
          </a:prstGeom>
        </p:spPr>
        <p:txBody>
          <a:bodyPr anchor="t" rtlCol="false" tIns="0" lIns="0" bIns="0" rIns="0">
            <a:spAutoFit/>
          </a:bodyPr>
          <a:lstStyle/>
          <a:p>
            <a:pPr algn="ctr">
              <a:lnSpc>
                <a:spcPts val="6790"/>
              </a:lnSpc>
            </a:pPr>
            <a:r>
              <a:rPr lang="en-US" b="true" sz="7000">
                <a:solidFill>
                  <a:srgbClr val="000000"/>
                </a:solidFill>
                <a:latin typeface="DM Sans Bold"/>
                <a:ea typeface="DM Sans Bold"/>
                <a:cs typeface="DM Sans Bold"/>
                <a:sym typeface="DM Sans Bold"/>
              </a:rPr>
              <a:t>Fine tuning Qwen 2.5-1.5B-instruct using SFT on S1K Dataset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365779" y="4130300"/>
            <a:ext cx="7707571" cy="5042536"/>
          </a:xfrm>
          <a:prstGeom prst="rect">
            <a:avLst/>
          </a:prstGeom>
        </p:spPr>
        <p:txBody>
          <a:bodyPr anchor="t" rtlCol="false" tIns="0" lIns="0" bIns="0" rIns="0">
            <a:spAutoFit/>
          </a:bodyPr>
          <a:lstStyle/>
          <a:p>
            <a:pPr algn="l">
              <a:lnSpc>
                <a:spcPts val="4454"/>
              </a:lnSpc>
            </a:pPr>
            <a:r>
              <a:rPr lang="en-US" sz="3299" spc="197" b="true">
                <a:solidFill>
                  <a:srgbClr val="000000"/>
                </a:solidFill>
                <a:latin typeface="DM Sans Bold"/>
                <a:ea typeface="DM Sans Bold"/>
                <a:cs typeface="DM Sans Bold"/>
                <a:sym typeface="DM Sans Bold"/>
              </a:rPr>
              <a:t>Challenge: </a:t>
            </a:r>
            <a:r>
              <a:rPr lang="en-US" sz="3299" spc="197">
                <a:solidFill>
                  <a:srgbClr val="000000"/>
                </a:solidFill>
                <a:latin typeface="DM Sans"/>
                <a:ea typeface="DM Sans"/>
                <a:cs typeface="DM Sans"/>
                <a:sym typeface="DM Sans"/>
              </a:rPr>
              <a:t>LLMs struggle with complex reasoning despite having relevant knowledge.</a:t>
            </a:r>
          </a:p>
          <a:p>
            <a:pPr algn="l">
              <a:lnSpc>
                <a:spcPts val="4454"/>
              </a:lnSpc>
            </a:pPr>
          </a:p>
          <a:p>
            <a:pPr algn="l">
              <a:lnSpc>
                <a:spcPts val="4454"/>
              </a:lnSpc>
            </a:pPr>
            <a:r>
              <a:rPr lang="en-US" sz="3299" spc="197" b="true">
                <a:solidFill>
                  <a:srgbClr val="000000"/>
                </a:solidFill>
                <a:latin typeface="DM Sans Bold"/>
                <a:ea typeface="DM Sans Bold"/>
                <a:cs typeface="DM Sans Bold"/>
                <a:sym typeface="DM Sans Bold"/>
              </a:rPr>
              <a:t>Key Factor: </a:t>
            </a:r>
            <a:r>
              <a:rPr lang="en-US" sz="3299" spc="197">
                <a:solidFill>
                  <a:srgbClr val="000000"/>
                </a:solidFill>
                <a:latin typeface="DM Sans"/>
                <a:ea typeface="DM Sans"/>
                <a:cs typeface="DM Sans"/>
                <a:sym typeface="DM Sans"/>
              </a:rPr>
              <a:t>Test-time compute allocation significantly affects reasoning performance but remains underexplored.</a:t>
            </a:r>
          </a:p>
          <a:p>
            <a:pPr algn="l" marL="0" indent="0" lvl="0">
              <a:lnSpc>
                <a:spcPts val="4454"/>
              </a:lnSpc>
              <a:spcBef>
                <a:spcPct val="0"/>
              </a:spcBef>
            </a:pPr>
          </a:p>
        </p:txBody>
      </p:sp>
      <p:sp>
        <p:nvSpPr>
          <p:cNvPr name="Freeform 3" id="3"/>
          <p:cNvSpPr/>
          <p:nvPr/>
        </p:nvSpPr>
        <p:spPr>
          <a:xfrm flipH="false" flipV="false" rot="0">
            <a:off x="9144000" y="2420001"/>
            <a:ext cx="8788549" cy="5586821"/>
          </a:xfrm>
          <a:custGeom>
            <a:avLst/>
            <a:gdLst/>
            <a:ahLst/>
            <a:cxnLst/>
            <a:rect r="r" b="b" t="t" l="l"/>
            <a:pathLst>
              <a:path h="5586821" w="8788549">
                <a:moveTo>
                  <a:pt x="0" y="0"/>
                </a:moveTo>
                <a:lnTo>
                  <a:pt x="8788549" y="0"/>
                </a:lnTo>
                <a:lnTo>
                  <a:pt x="8788549" y="5586821"/>
                </a:lnTo>
                <a:lnTo>
                  <a:pt x="0" y="5586821"/>
                </a:lnTo>
                <a:lnTo>
                  <a:pt x="0" y="0"/>
                </a:lnTo>
                <a:close/>
              </a:path>
            </a:pathLst>
          </a:custGeom>
          <a:blipFill>
            <a:blip r:embed="rId2"/>
            <a:stretch>
              <a:fillRect l="0" t="0" r="0" b="0"/>
            </a:stretch>
          </a:blipFill>
        </p:spPr>
      </p:sp>
      <p:sp>
        <p:nvSpPr>
          <p:cNvPr name="TextBox 4" id="4"/>
          <p:cNvSpPr txBox="true"/>
          <p:nvPr/>
        </p:nvSpPr>
        <p:spPr>
          <a:xfrm rot="0">
            <a:off x="1434359" y="1670951"/>
            <a:ext cx="7709641" cy="2228839"/>
          </a:xfrm>
          <a:prstGeom prst="rect">
            <a:avLst/>
          </a:prstGeom>
        </p:spPr>
        <p:txBody>
          <a:bodyPr anchor="t" rtlCol="false" tIns="0" lIns="0" bIns="0" rIns="0">
            <a:spAutoFit/>
          </a:bodyPr>
          <a:lstStyle/>
          <a:p>
            <a:pPr algn="l">
              <a:lnSpc>
                <a:spcPts val="8575"/>
              </a:lnSpc>
            </a:pPr>
            <a:r>
              <a:rPr lang="en-US" sz="8840" b="true">
                <a:solidFill>
                  <a:srgbClr val="000000"/>
                </a:solidFill>
                <a:latin typeface="DM Sans Bold"/>
                <a:ea typeface="DM Sans Bold"/>
                <a:cs typeface="DM Sans Bold"/>
                <a:sym typeface="DM Sans Bold"/>
              </a:rPr>
              <a:t>Problem Statement</a:t>
            </a:r>
          </a:p>
        </p:txBody>
      </p:sp>
    </p:spTree>
  </p:cSld>
  <p:clrMapOvr>
    <a:masterClrMapping/>
  </p:clrMapOvr>
</p:sld>
</file>

<file path=ppt/slides/slide20.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337761" y="1219200"/>
            <a:ext cx="9982942"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SFT Experiment</a:t>
            </a:r>
          </a:p>
        </p:txBody>
      </p:sp>
      <p:sp>
        <p:nvSpPr>
          <p:cNvPr name="TextBox 3" id="3"/>
          <p:cNvSpPr txBox="true"/>
          <p:nvPr/>
        </p:nvSpPr>
        <p:spPr>
          <a:xfrm rot="0">
            <a:off x="1961190" y="2883786"/>
            <a:ext cx="14365621" cy="3973831"/>
          </a:xfrm>
          <a:prstGeom prst="rect">
            <a:avLst/>
          </a:prstGeom>
        </p:spPr>
        <p:txBody>
          <a:bodyPr anchor="t" rtlCol="false" tIns="0" lIns="0" bIns="0" rIns="0">
            <a:spAutoFit/>
          </a:bodyPr>
          <a:lstStyle/>
          <a:p>
            <a:pPr algn="l">
              <a:lnSpc>
                <a:spcPts val="5264"/>
              </a:lnSpc>
            </a:pPr>
            <a:r>
              <a:rPr lang="en-US" sz="3899" spc="233">
                <a:solidFill>
                  <a:srgbClr val="000000"/>
                </a:solidFill>
                <a:latin typeface="DM Sans"/>
                <a:ea typeface="DM Sans"/>
                <a:cs typeface="DM Sans"/>
                <a:sym typeface="DM Sans"/>
              </a:rPr>
              <a:t>I used same hyper parameters as used in S1 Paper but with 4 Bit Quantization and Lora Adapters.</a:t>
            </a:r>
          </a:p>
          <a:p>
            <a:pPr algn="l">
              <a:lnSpc>
                <a:spcPts val="5264"/>
              </a:lnSpc>
            </a:pPr>
          </a:p>
          <a:p>
            <a:pPr algn="l">
              <a:lnSpc>
                <a:spcPts val="5264"/>
              </a:lnSpc>
            </a:pPr>
            <a:r>
              <a:rPr lang="en-US" sz="3899" spc="233">
                <a:solidFill>
                  <a:srgbClr val="000000"/>
                </a:solidFill>
                <a:latin typeface="DM Sans"/>
                <a:ea typeface="DM Sans"/>
                <a:cs typeface="DM Sans"/>
                <a:sym typeface="DM Sans"/>
              </a:rPr>
              <a:t>And Model in the paper : </a:t>
            </a:r>
            <a:r>
              <a:rPr lang="en-US" sz="3899" spc="233" b="true">
                <a:solidFill>
                  <a:srgbClr val="000000"/>
                </a:solidFill>
                <a:latin typeface="DM Sans Bold"/>
                <a:ea typeface="DM Sans Bold"/>
                <a:cs typeface="DM Sans Bold"/>
                <a:sym typeface="DM Sans Bold"/>
              </a:rPr>
              <a:t>Qwen-2.5-32B-instruct</a:t>
            </a:r>
          </a:p>
          <a:p>
            <a:pPr algn="l">
              <a:lnSpc>
                <a:spcPts val="5264"/>
              </a:lnSpc>
            </a:pPr>
            <a:r>
              <a:rPr lang="en-US" sz="3899" spc="233">
                <a:solidFill>
                  <a:srgbClr val="000000"/>
                </a:solidFill>
                <a:latin typeface="DM Sans"/>
                <a:ea typeface="DM Sans"/>
                <a:cs typeface="DM Sans"/>
                <a:sym typeface="DM Sans"/>
              </a:rPr>
              <a:t>Model we used : </a:t>
            </a:r>
            <a:r>
              <a:rPr lang="en-US" sz="3899" spc="233" b="true">
                <a:solidFill>
                  <a:srgbClr val="000000"/>
                </a:solidFill>
                <a:latin typeface="DM Sans Bold"/>
                <a:ea typeface="DM Sans Bold"/>
                <a:cs typeface="DM Sans Bold"/>
                <a:sym typeface="DM Sans Bold"/>
              </a:rPr>
              <a:t>Qwen-2.5-1.5B-instruct </a:t>
            </a:r>
          </a:p>
          <a:p>
            <a:pPr algn="l" marL="0" indent="0" lvl="0">
              <a:lnSpc>
                <a:spcPts val="5264"/>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695884" y="3662323"/>
            <a:ext cx="17171624" cy="4142654"/>
          </a:xfrm>
          <a:custGeom>
            <a:avLst/>
            <a:gdLst/>
            <a:ahLst/>
            <a:cxnLst/>
            <a:rect r="r" b="b" t="t" l="l"/>
            <a:pathLst>
              <a:path h="4142654" w="17171624">
                <a:moveTo>
                  <a:pt x="0" y="0"/>
                </a:moveTo>
                <a:lnTo>
                  <a:pt x="17171624" y="0"/>
                </a:lnTo>
                <a:lnTo>
                  <a:pt x="17171624" y="4142654"/>
                </a:lnTo>
                <a:lnTo>
                  <a:pt x="0" y="4142654"/>
                </a:lnTo>
                <a:lnTo>
                  <a:pt x="0" y="0"/>
                </a:lnTo>
                <a:close/>
              </a:path>
            </a:pathLst>
          </a:custGeom>
          <a:blipFill>
            <a:blip r:embed="rId2"/>
            <a:stretch>
              <a:fillRect l="0" t="0" r="0" b="0"/>
            </a:stretch>
          </a:blipFill>
        </p:spPr>
      </p:sp>
      <p:sp>
        <p:nvSpPr>
          <p:cNvPr name="TextBox 3" id="3"/>
          <p:cNvSpPr txBox="true"/>
          <p:nvPr/>
        </p:nvSpPr>
        <p:spPr>
          <a:xfrm rot="0">
            <a:off x="2290747" y="1234328"/>
            <a:ext cx="13706506" cy="1848637"/>
          </a:xfrm>
          <a:prstGeom prst="rect">
            <a:avLst/>
          </a:prstGeom>
        </p:spPr>
        <p:txBody>
          <a:bodyPr anchor="t" rtlCol="false" tIns="0" lIns="0" bIns="0" rIns="0">
            <a:spAutoFit/>
          </a:bodyPr>
          <a:lstStyle/>
          <a:p>
            <a:pPr algn="l">
              <a:lnSpc>
                <a:spcPts val="4809"/>
              </a:lnSpc>
            </a:pPr>
            <a:r>
              <a:rPr lang="en-US" sz="4958" b="true">
                <a:solidFill>
                  <a:srgbClr val="000000"/>
                </a:solidFill>
                <a:latin typeface="DM Sans Bold"/>
                <a:ea typeface="DM Sans Bold"/>
                <a:cs typeface="DM Sans Bold"/>
                <a:sym typeface="DM Sans Bold"/>
              </a:rPr>
              <a:t>Number of Model Responses that either Got into Infinite loop or followed the Reasoning Format  </a:t>
            </a:r>
          </a:p>
        </p:txBody>
      </p:sp>
      <p:sp>
        <p:nvSpPr>
          <p:cNvPr name="TextBox 4" id="4"/>
          <p:cNvSpPr txBox="true"/>
          <p:nvPr/>
        </p:nvSpPr>
        <p:spPr>
          <a:xfrm rot="0">
            <a:off x="3813391" y="7945137"/>
            <a:ext cx="11410621" cy="1973581"/>
          </a:xfrm>
          <a:prstGeom prst="rect">
            <a:avLst/>
          </a:prstGeom>
        </p:spPr>
        <p:txBody>
          <a:bodyPr anchor="t" rtlCol="false" tIns="0" lIns="0" bIns="0" rIns="0">
            <a:spAutoFit/>
          </a:bodyPr>
          <a:lstStyle/>
          <a:p>
            <a:pPr algn="l">
              <a:lnSpc>
                <a:spcPts val="5264"/>
              </a:lnSpc>
            </a:pPr>
          </a:p>
          <a:p>
            <a:pPr algn="l">
              <a:lnSpc>
                <a:spcPts val="5264"/>
              </a:lnSpc>
            </a:pPr>
            <a:r>
              <a:rPr lang="en-US" sz="3899" spc="233">
                <a:solidFill>
                  <a:srgbClr val="000000"/>
                </a:solidFill>
                <a:latin typeface="DM Sans"/>
                <a:ea typeface="DM Sans"/>
                <a:cs typeface="DM Sans"/>
                <a:sym typeface="DM Sans"/>
              </a:rPr>
              <a:t>Model Finetuned : </a:t>
            </a:r>
            <a:r>
              <a:rPr lang="en-US" sz="3899" spc="233" b="true">
                <a:solidFill>
                  <a:srgbClr val="000000"/>
                </a:solidFill>
                <a:latin typeface="DM Sans Bold"/>
                <a:ea typeface="DM Sans Bold"/>
                <a:cs typeface="DM Sans Bold"/>
                <a:sym typeface="DM Sans Bold"/>
              </a:rPr>
              <a:t>Qwen-2.5-1.5B-instruct </a:t>
            </a:r>
          </a:p>
          <a:p>
            <a:pPr algn="l" marL="0" indent="0" lvl="0">
              <a:lnSpc>
                <a:spcPts val="5264"/>
              </a:lnSpc>
              <a:spcBef>
                <a:spcPct val="0"/>
              </a:spcBef>
            </a:pP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92652" y="1028700"/>
            <a:ext cx="14902696" cy="9258300"/>
          </a:xfrm>
          <a:custGeom>
            <a:avLst/>
            <a:gdLst/>
            <a:ahLst/>
            <a:cxnLst/>
            <a:rect r="r" b="b" t="t" l="l"/>
            <a:pathLst>
              <a:path h="9258300" w="14902696">
                <a:moveTo>
                  <a:pt x="0" y="0"/>
                </a:moveTo>
                <a:lnTo>
                  <a:pt x="14902696" y="0"/>
                </a:lnTo>
                <a:lnTo>
                  <a:pt x="14902696" y="9258300"/>
                </a:lnTo>
                <a:lnTo>
                  <a:pt x="0" y="9258300"/>
                </a:lnTo>
                <a:lnTo>
                  <a:pt x="0" y="0"/>
                </a:lnTo>
                <a:close/>
              </a:path>
            </a:pathLst>
          </a:custGeom>
          <a:blipFill>
            <a:blip r:embed="rId2"/>
            <a:stretch>
              <a:fillRect l="0" t="0" r="0" b="0"/>
            </a:stretch>
          </a:blipFill>
        </p:spPr>
      </p:sp>
      <p:sp>
        <p:nvSpPr>
          <p:cNvPr name="Freeform 3" id="3"/>
          <p:cNvSpPr/>
          <p:nvPr/>
        </p:nvSpPr>
        <p:spPr>
          <a:xfrm flipH="false" flipV="false" rot="0">
            <a:off x="2075894" y="7253535"/>
            <a:ext cx="3728270" cy="2094534"/>
          </a:xfrm>
          <a:custGeom>
            <a:avLst/>
            <a:gdLst/>
            <a:ahLst/>
            <a:cxnLst/>
            <a:rect r="r" b="b" t="t" l="l"/>
            <a:pathLst>
              <a:path h="2094534" w="3728270">
                <a:moveTo>
                  <a:pt x="0" y="0"/>
                </a:moveTo>
                <a:lnTo>
                  <a:pt x="3728270" y="0"/>
                </a:lnTo>
                <a:lnTo>
                  <a:pt x="3728270" y="2094533"/>
                </a:lnTo>
                <a:lnTo>
                  <a:pt x="0" y="20945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070970" y="309495"/>
            <a:ext cx="6383842" cy="658693"/>
          </a:xfrm>
          <a:prstGeom prst="rect">
            <a:avLst/>
          </a:prstGeom>
        </p:spPr>
        <p:txBody>
          <a:bodyPr anchor="t" rtlCol="false" tIns="0" lIns="0" bIns="0" rIns="0">
            <a:spAutoFit/>
          </a:bodyPr>
          <a:lstStyle/>
          <a:p>
            <a:pPr algn="l">
              <a:lnSpc>
                <a:spcPts val="4911"/>
              </a:lnSpc>
            </a:pPr>
            <a:r>
              <a:rPr lang="en-US" sz="5062" b="true">
                <a:solidFill>
                  <a:srgbClr val="000000"/>
                </a:solidFill>
                <a:latin typeface="DM Sans Bold"/>
                <a:ea typeface="DM Sans Bold"/>
                <a:cs typeface="DM Sans Bold"/>
                <a:sym typeface="DM Sans Bold"/>
              </a:rPr>
              <a:t>Model Performance</a:t>
            </a:r>
          </a:p>
        </p:txBody>
      </p:sp>
      <p:sp>
        <p:nvSpPr>
          <p:cNvPr name="Freeform 5" id="5"/>
          <p:cNvSpPr/>
          <p:nvPr/>
        </p:nvSpPr>
        <p:spPr>
          <a:xfrm flipH="false" flipV="false" rot="0">
            <a:off x="5743653" y="7253535"/>
            <a:ext cx="3728270" cy="2094534"/>
          </a:xfrm>
          <a:custGeom>
            <a:avLst/>
            <a:gdLst/>
            <a:ahLst/>
            <a:cxnLst/>
            <a:rect r="r" b="b" t="t" l="l"/>
            <a:pathLst>
              <a:path h="2094534" w="3728270">
                <a:moveTo>
                  <a:pt x="0" y="0"/>
                </a:moveTo>
                <a:lnTo>
                  <a:pt x="3728270" y="0"/>
                </a:lnTo>
                <a:lnTo>
                  <a:pt x="3728270" y="2094533"/>
                </a:lnTo>
                <a:lnTo>
                  <a:pt x="0" y="20945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9144000" y="7253535"/>
            <a:ext cx="3728270" cy="2094534"/>
          </a:xfrm>
          <a:custGeom>
            <a:avLst/>
            <a:gdLst/>
            <a:ahLst/>
            <a:cxnLst/>
            <a:rect r="r" b="b" t="t" l="l"/>
            <a:pathLst>
              <a:path h="2094534" w="3728270">
                <a:moveTo>
                  <a:pt x="0" y="0"/>
                </a:moveTo>
                <a:lnTo>
                  <a:pt x="3728270" y="0"/>
                </a:lnTo>
                <a:lnTo>
                  <a:pt x="3728270" y="2094533"/>
                </a:lnTo>
                <a:lnTo>
                  <a:pt x="0" y="20945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2454812" y="7253535"/>
            <a:ext cx="3728270" cy="2094534"/>
          </a:xfrm>
          <a:custGeom>
            <a:avLst/>
            <a:gdLst/>
            <a:ahLst/>
            <a:cxnLst/>
            <a:rect r="r" b="b" t="t" l="l"/>
            <a:pathLst>
              <a:path h="2094534" w="3728270">
                <a:moveTo>
                  <a:pt x="0" y="0"/>
                </a:moveTo>
                <a:lnTo>
                  <a:pt x="3728270" y="0"/>
                </a:lnTo>
                <a:lnTo>
                  <a:pt x="3728270" y="2094533"/>
                </a:lnTo>
                <a:lnTo>
                  <a:pt x="0" y="20945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5152006" y="4694229"/>
            <a:ext cx="1183294" cy="664772"/>
          </a:xfrm>
          <a:custGeom>
            <a:avLst/>
            <a:gdLst/>
            <a:ahLst/>
            <a:cxnLst/>
            <a:rect r="r" b="b" t="t" l="l"/>
            <a:pathLst>
              <a:path h="664772" w="1183294">
                <a:moveTo>
                  <a:pt x="0" y="0"/>
                </a:moveTo>
                <a:lnTo>
                  <a:pt x="1183293" y="0"/>
                </a:lnTo>
                <a:lnTo>
                  <a:pt x="1183293"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6188624" y="4694229"/>
            <a:ext cx="1183294" cy="664772"/>
          </a:xfrm>
          <a:custGeom>
            <a:avLst/>
            <a:gdLst/>
            <a:ahLst/>
            <a:cxnLst/>
            <a:rect r="r" b="b" t="t" l="l"/>
            <a:pathLst>
              <a:path h="664772" w="1183294">
                <a:moveTo>
                  <a:pt x="0" y="0"/>
                </a:moveTo>
                <a:lnTo>
                  <a:pt x="1183294" y="0"/>
                </a:lnTo>
                <a:lnTo>
                  <a:pt x="1183294"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7219005" y="4694229"/>
            <a:ext cx="1183294" cy="664772"/>
          </a:xfrm>
          <a:custGeom>
            <a:avLst/>
            <a:gdLst/>
            <a:ahLst/>
            <a:cxnLst/>
            <a:rect r="r" b="b" t="t" l="l"/>
            <a:pathLst>
              <a:path h="664772" w="1183294">
                <a:moveTo>
                  <a:pt x="0" y="0"/>
                </a:moveTo>
                <a:lnTo>
                  <a:pt x="1183293" y="0"/>
                </a:lnTo>
                <a:lnTo>
                  <a:pt x="1183293"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8406814" y="4694229"/>
            <a:ext cx="1183294" cy="664772"/>
          </a:xfrm>
          <a:custGeom>
            <a:avLst/>
            <a:gdLst/>
            <a:ahLst/>
            <a:cxnLst/>
            <a:rect r="r" b="b" t="t" l="l"/>
            <a:pathLst>
              <a:path h="664772" w="1183294">
                <a:moveTo>
                  <a:pt x="0" y="0"/>
                </a:moveTo>
                <a:lnTo>
                  <a:pt x="1183293" y="0"/>
                </a:lnTo>
                <a:lnTo>
                  <a:pt x="1183293"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9516333" y="4694229"/>
            <a:ext cx="1183294" cy="664772"/>
          </a:xfrm>
          <a:custGeom>
            <a:avLst/>
            <a:gdLst/>
            <a:ahLst/>
            <a:cxnLst/>
            <a:rect r="r" b="b" t="t" l="l"/>
            <a:pathLst>
              <a:path h="664772" w="1183294">
                <a:moveTo>
                  <a:pt x="0" y="0"/>
                </a:moveTo>
                <a:lnTo>
                  <a:pt x="1183294" y="0"/>
                </a:lnTo>
                <a:lnTo>
                  <a:pt x="1183294"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10625003" y="4694229"/>
            <a:ext cx="1183294" cy="664772"/>
          </a:xfrm>
          <a:custGeom>
            <a:avLst/>
            <a:gdLst/>
            <a:ahLst/>
            <a:cxnLst/>
            <a:rect r="r" b="b" t="t" l="l"/>
            <a:pathLst>
              <a:path h="664772" w="1183294">
                <a:moveTo>
                  <a:pt x="0" y="0"/>
                </a:moveTo>
                <a:lnTo>
                  <a:pt x="1183294" y="0"/>
                </a:lnTo>
                <a:lnTo>
                  <a:pt x="1183294"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12694122" y="4694229"/>
            <a:ext cx="1183294" cy="664772"/>
          </a:xfrm>
          <a:custGeom>
            <a:avLst/>
            <a:gdLst/>
            <a:ahLst/>
            <a:cxnLst/>
            <a:rect r="r" b="b" t="t" l="l"/>
            <a:pathLst>
              <a:path h="664772" w="1183294">
                <a:moveTo>
                  <a:pt x="0" y="0"/>
                </a:moveTo>
                <a:lnTo>
                  <a:pt x="1183293" y="0"/>
                </a:lnTo>
                <a:lnTo>
                  <a:pt x="1183293"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5" id="15"/>
          <p:cNvSpPr/>
          <p:nvPr/>
        </p:nvSpPr>
        <p:spPr>
          <a:xfrm flipH="false" flipV="false" rot="0">
            <a:off x="13727300" y="4694229"/>
            <a:ext cx="1183294" cy="664772"/>
          </a:xfrm>
          <a:custGeom>
            <a:avLst/>
            <a:gdLst/>
            <a:ahLst/>
            <a:cxnLst/>
            <a:rect r="r" b="b" t="t" l="l"/>
            <a:pathLst>
              <a:path h="664772" w="1183294">
                <a:moveTo>
                  <a:pt x="0" y="0"/>
                </a:moveTo>
                <a:lnTo>
                  <a:pt x="1183294" y="0"/>
                </a:lnTo>
                <a:lnTo>
                  <a:pt x="1183294"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14765755" y="4694229"/>
            <a:ext cx="1183294" cy="664772"/>
          </a:xfrm>
          <a:custGeom>
            <a:avLst/>
            <a:gdLst/>
            <a:ahLst/>
            <a:cxnLst/>
            <a:rect r="r" b="b" t="t" l="l"/>
            <a:pathLst>
              <a:path h="664772" w="1183294">
                <a:moveTo>
                  <a:pt x="0" y="0"/>
                </a:moveTo>
                <a:lnTo>
                  <a:pt x="1183294" y="0"/>
                </a:lnTo>
                <a:lnTo>
                  <a:pt x="1183294"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11623552" y="4694229"/>
            <a:ext cx="1183294" cy="664772"/>
          </a:xfrm>
          <a:custGeom>
            <a:avLst/>
            <a:gdLst/>
            <a:ahLst/>
            <a:cxnLst/>
            <a:rect r="r" b="b" t="t" l="l"/>
            <a:pathLst>
              <a:path h="664772" w="1183294">
                <a:moveTo>
                  <a:pt x="0" y="0"/>
                </a:moveTo>
                <a:lnTo>
                  <a:pt x="1183294" y="0"/>
                </a:lnTo>
                <a:lnTo>
                  <a:pt x="1183294" y="664771"/>
                </a:lnTo>
                <a:lnTo>
                  <a:pt x="0" y="6647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457465" y="1109883"/>
            <a:ext cx="14772020" cy="9177117"/>
          </a:xfrm>
          <a:custGeom>
            <a:avLst/>
            <a:gdLst/>
            <a:ahLst/>
            <a:cxnLst/>
            <a:rect r="r" b="b" t="t" l="l"/>
            <a:pathLst>
              <a:path h="9177117" w="14772020">
                <a:moveTo>
                  <a:pt x="0" y="0"/>
                </a:moveTo>
                <a:lnTo>
                  <a:pt x="14772020" y="0"/>
                </a:lnTo>
                <a:lnTo>
                  <a:pt x="14772020" y="9177117"/>
                </a:lnTo>
                <a:lnTo>
                  <a:pt x="0" y="9177117"/>
                </a:lnTo>
                <a:lnTo>
                  <a:pt x="0" y="0"/>
                </a:lnTo>
                <a:close/>
              </a:path>
            </a:pathLst>
          </a:custGeom>
          <a:blipFill>
            <a:blip r:embed="rId2"/>
            <a:stretch>
              <a:fillRect l="0" t="0" r="0" b="0"/>
            </a:stretch>
          </a:blipFill>
        </p:spPr>
      </p:sp>
      <p:sp>
        <p:nvSpPr>
          <p:cNvPr name="TextBox 3" id="3"/>
          <p:cNvSpPr txBox="true"/>
          <p:nvPr/>
        </p:nvSpPr>
        <p:spPr>
          <a:xfrm rot="0">
            <a:off x="2718130" y="451190"/>
            <a:ext cx="12404780" cy="658693"/>
          </a:xfrm>
          <a:prstGeom prst="rect">
            <a:avLst/>
          </a:prstGeom>
        </p:spPr>
        <p:txBody>
          <a:bodyPr anchor="t" rtlCol="false" tIns="0" lIns="0" bIns="0" rIns="0">
            <a:spAutoFit/>
          </a:bodyPr>
          <a:lstStyle/>
          <a:p>
            <a:pPr algn="l">
              <a:lnSpc>
                <a:spcPts val="4911"/>
              </a:lnSpc>
            </a:pPr>
            <a:r>
              <a:rPr lang="en-US" sz="5062" b="true">
                <a:solidFill>
                  <a:srgbClr val="000000"/>
                </a:solidFill>
                <a:latin typeface="DM Sans Bold"/>
                <a:ea typeface="DM Sans Bold"/>
                <a:cs typeface="DM Sans Bold"/>
                <a:sym typeface="DM Sans Bold"/>
              </a:rPr>
              <a:t>Model Average Response Token Count</a:t>
            </a:r>
          </a:p>
        </p:txBody>
      </p:sp>
      <p:sp>
        <p:nvSpPr>
          <p:cNvPr name="Freeform 4" id="4"/>
          <p:cNvSpPr/>
          <p:nvPr/>
        </p:nvSpPr>
        <p:spPr>
          <a:xfrm flipH="false" flipV="false" rot="0">
            <a:off x="1866926"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4580998"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7219692"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9785025"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2215588"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4826258" y="5006583"/>
            <a:ext cx="1231508" cy="691859"/>
          </a:xfrm>
          <a:custGeom>
            <a:avLst/>
            <a:gdLst/>
            <a:ahLst/>
            <a:cxnLst/>
            <a:rect r="r" b="b" t="t" l="l"/>
            <a:pathLst>
              <a:path h="691859" w="1231508">
                <a:moveTo>
                  <a:pt x="0" y="0"/>
                </a:moveTo>
                <a:lnTo>
                  <a:pt x="1231508" y="0"/>
                </a:lnTo>
                <a:lnTo>
                  <a:pt x="1231508"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5787476" y="5006583"/>
            <a:ext cx="1231508" cy="691859"/>
          </a:xfrm>
          <a:custGeom>
            <a:avLst/>
            <a:gdLst/>
            <a:ahLst/>
            <a:cxnLst/>
            <a:rect r="r" b="b" t="t" l="l"/>
            <a:pathLst>
              <a:path h="691859" w="1231508">
                <a:moveTo>
                  <a:pt x="0" y="0"/>
                </a:moveTo>
                <a:lnTo>
                  <a:pt x="1231508" y="0"/>
                </a:lnTo>
                <a:lnTo>
                  <a:pt x="1231508"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6773846" y="5006583"/>
            <a:ext cx="1231508" cy="691859"/>
          </a:xfrm>
          <a:custGeom>
            <a:avLst/>
            <a:gdLst/>
            <a:ahLst/>
            <a:cxnLst/>
            <a:rect r="r" b="b" t="t" l="l"/>
            <a:pathLst>
              <a:path h="691859" w="1231508">
                <a:moveTo>
                  <a:pt x="0" y="0"/>
                </a:moveTo>
                <a:lnTo>
                  <a:pt x="1231508" y="0"/>
                </a:lnTo>
                <a:lnTo>
                  <a:pt x="1231508"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7611967" y="5006583"/>
            <a:ext cx="1231508" cy="691859"/>
          </a:xfrm>
          <a:custGeom>
            <a:avLst/>
            <a:gdLst/>
            <a:ahLst/>
            <a:cxnLst/>
            <a:rect r="r" b="b" t="t" l="l"/>
            <a:pathLst>
              <a:path h="691859" w="1231508">
                <a:moveTo>
                  <a:pt x="0" y="0"/>
                </a:moveTo>
                <a:lnTo>
                  <a:pt x="1231508" y="0"/>
                </a:lnTo>
                <a:lnTo>
                  <a:pt x="1231508"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8437924" y="5006583"/>
            <a:ext cx="1231508" cy="691859"/>
          </a:xfrm>
          <a:custGeom>
            <a:avLst/>
            <a:gdLst/>
            <a:ahLst/>
            <a:cxnLst/>
            <a:rect r="r" b="b" t="t" l="l"/>
            <a:pathLst>
              <a:path h="691859" w="1231508">
                <a:moveTo>
                  <a:pt x="0" y="0"/>
                </a:moveTo>
                <a:lnTo>
                  <a:pt x="1231508" y="0"/>
                </a:lnTo>
                <a:lnTo>
                  <a:pt x="1231508"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9399141" y="5006583"/>
            <a:ext cx="1231508" cy="691859"/>
          </a:xfrm>
          <a:custGeom>
            <a:avLst/>
            <a:gdLst/>
            <a:ahLst/>
            <a:cxnLst/>
            <a:rect r="r" b="b" t="t" l="l"/>
            <a:pathLst>
              <a:path h="691859" w="1231508">
                <a:moveTo>
                  <a:pt x="0" y="0"/>
                </a:moveTo>
                <a:lnTo>
                  <a:pt x="1231509" y="0"/>
                </a:lnTo>
                <a:lnTo>
                  <a:pt x="1231509"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5" id="15"/>
          <p:cNvSpPr/>
          <p:nvPr/>
        </p:nvSpPr>
        <p:spPr>
          <a:xfrm flipH="false" flipV="false" rot="0">
            <a:off x="10385511" y="5006583"/>
            <a:ext cx="1231508" cy="691859"/>
          </a:xfrm>
          <a:custGeom>
            <a:avLst/>
            <a:gdLst/>
            <a:ahLst/>
            <a:cxnLst/>
            <a:rect r="r" b="b" t="t" l="l"/>
            <a:pathLst>
              <a:path h="691859" w="1231508">
                <a:moveTo>
                  <a:pt x="0" y="0"/>
                </a:moveTo>
                <a:lnTo>
                  <a:pt x="1231509" y="0"/>
                </a:lnTo>
                <a:lnTo>
                  <a:pt x="1231509"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11223632" y="5006583"/>
            <a:ext cx="1231508" cy="691859"/>
          </a:xfrm>
          <a:custGeom>
            <a:avLst/>
            <a:gdLst/>
            <a:ahLst/>
            <a:cxnLst/>
            <a:rect r="r" b="b" t="t" l="l"/>
            <a:pathLst>
              <a:path h="691859" w="1231508">
                <a:moveTo>
                  <a:pt x="0" y="0"/>
                </a:moveTo>
                <a:lnTo>
                  <a:pt x="1231509" y="0"/>
                </a:lnTo>
                <a:lnTo>
                  <a:pt x="1231509"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11957702" y="5006583"/>
            <a:ext cx="1231508" cy="691859"/>
          </a:xfrm>
          <a:custGeom>
            <a:avLst/>
            <a:gdLst/>
            <a:ahLst/>
            <a:cxnLst/>
            <a:rect r="r" b="b" t="t" l="l"/>
            <a:pathLst>
              <a:path h="691859" w="1231508">
                <a:moveTo>
                  <a:pt x="0" y="0"/>
                </a:moveTo>
                <a:lnTo>
                  <a:pt x="1231508" y="0"/>
                </a:lnTo>
                <a:lnTo>
                  <a:pt x="1231508"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8" id="18"/>
          <p:cNvSpPr/>
          <p:nvPr/>
        </p:nvSpPr>
        <p:spPr>
          <a:xfrm flipH="false" flipV="false" rot="0">
            <a:off x="12918919" y="5006583"/>
            <a:ext cx="1231508" cy="691859"/>
          </a:xfrm>
          <a:custGeom>
            <a:avLst/>
            <a:gdLst/>
            <a:ahLst/>
            <a:cxnLst/>
            <a:rect r="r" b="b" t="t" l="l"/>
            <a:pathLst>
              <a:path h="691859" w="1231508">
                <a:moveTo>
                  <a:pt x="0" y="0"/>
                </a:moveTo>
                <a:lnTo>
                  <a:pt x="1231508" y="0"/>
                </a:lnTo>
                <a:lnTo>
                  <a:pt x="1231508"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9" id="19"/>
          <p:cNvSpPr/>
          <p:nvPr/>
        </p:nvSpPr>
        <p:spPr>
          <a:xfrm flipH="false" flipV="false" rot="0">
            <a:off x="13905289" y="5006583"/>
            <a:ext cx="1231508" cy="691859"/>
          </a:xfrm>
          <a:custGeom>
            <a:avLst/>
            <a:gdLst/>
            <a:ahLst/>
            <a:cxnLst/>
            <a:rect r="r" b="b" t="t" l="l"/>
            <a:pathLst>
              <a:path h="691859" w="1231508">
                <a:moveTo>
                  <a:pt x="0" y="0"/>
                </a:moveTo>
                <a:lnTo>
                  <a:pt x="1231509" y="0"/>
                </a:lnTo>
                <a:lnTo>
                  <a:pt x="1231509"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0" id="20"/>
          <p:cNvSpPr/>
          <p:nvPr/>
        </p:nvSpPr>
        <p:spPr>
          <a:xfrm flipH="false" flipV="false" rot="0">
            <a:off x="14743410" y="5006583"/>
            <a:ext cx="1231508" cy="691859"/>
          </a:xfrm>
          <a:custGeom>
            <a:avLst/>
            <a:gdLst/>
            <a:ahLst/>
            <a:cxnLst/>
            <a:rect r="r" b="b" t="t" l="l"/>
            <a:pathLst>
              <a:path h="691859" w="1231508">
                <a:moveTo>
                  <a:pt x="0" y="0"/>
                </a:moveTo>
                <a:lnTo>
                  <a:pt x="1231508" y="0"/>
                </a:lnTo>
                <a:lnTo>
                  <a:pt x="1231508" y="691858"/>
                </a:lnTo>
                <a:lnTo>
                  <a:pt x="0" y="6918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4.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509124" y="1770381"/>
            <a:ext cx="15891370" cy="6666114"/>
          </a:xfrm>
          <a:prstGeom prst="rect">
            <a:avLst/>
          </a:prstGeom>
        </p:spPr>
        <p:txBody>
          <a:bodyPr anchor="t" rtlCol="false" tIns="0" lIns="0" bIns="0" rIns="0">
            <a:spAutoFit/>
          </a:bodyPr>
          <a:lstStyle/>
          <a:p>
            <a:pPr algn="ctr">
              <a:lnSpc>
                <a:spcPts val="6596"/>
              </a:lnSpc>
            </a:pPr>
            <a:r>
              <a:rPr lang="en-US" sz="6800" b="true">
                <a:solidFill>
                  <a:srgbClr val="000000"/>
                </a:solidFill>
                <a:latin typeface="DM Sans Bold"/>
                <a:ea typeface="DM Sans Bold"/>
                <a:cs typeface="DM Sans Bold"/>
                <a:sym typeface="DM Sans Bold"/>
              </a:rPr>
              <a:t>Why Qwen was performing that way?</a:t>
            </a:r>
          </a:p>
          <a:p>
            <a:pPr algn="ctr">
              <a:lnSpc>
                <a:spcPts val="6596"/>
              </a:lnSpc>
            </a:pPr>
            <a:r>
              <a:rPr lang="en-US" sz="6800" b="true">
                <a:solidFill>
                  <a:srgbClr val="000000"/>
                </a:solidFill>
                <a:latin typeface="DM Sans Bold"/>
                <a:ea typeface="DM Sans Bold"/>
                <a:cs typeface="DM Sans Bold"/>
                <a:sym typeface="DM Sans Bold"/>
              </a:rPr>
              <a:t> </a:t>
            </a:r>
          </a:p>
          <a:p>
            <a:pPr algn="ctr">
              <a:lnSpc>
                <a:spcPts val="6596"/>
              </a:lnSpc>
            </a:pPr>
            <a:r>
              <a:rPr lang="en-US" b="true" sz="6800">
                <a:solidFill>
                  <a:srgbClr val="000000"/>
                </a:solidFill>
                <a:latin typeface="DM Sans Bold"/>
                <a:ea typeface="DM Sans Bold"/>
                <a:cs typeface="DM Sans Bold"/>
                <a:sym typeface="DM Sans Bold"/>
              </a:rPr>
              <a:t>Why it is not following the System Prompt properly?</a:t>
            </a:r>
          </a:p>
          <a:p>
            <a:pPr algn="ctr">
              <a:lnSpc>
                <a:spcPts val="6596"/>
              </a:lnSpc>
            </a:pPr>
          </a:p>
          <a:p>
            <a:pPr algn="ctr">
              <a:lnSpc>
                <a:spcPts val="6596"/>
              </a:lnSpc>
            </a:pPr>
            <a:r>
              <a:rPr lang="en-US" sz="6800" b="true">
                <a:solidFill>
                  <a:srgbClr val="000000"/>
                </a:solidFill>
                <a:latin typeface="DM Sans Bold"/>
                <a:ea typeface="DM Sans Bold"/>
                <a:cs typeface="DM Sans Bold"/>
                <a:sym typeface="DM Sans Bold"/>
              </a:rPr>
              <a:t>Why despite of fine tuning, it is a little rigid towards it default answer generation pattern? </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03563" y="1352028"/>
            <a:ext cx="14799125" cy="8934972"/>
          </a:xfrm>
          <a:custGeom>
            <a:avLst/>
            <a:gdLst/>
            <a:ahLst/>
            <a:cxnLst/>
            <a:rect r="r" b="b" t="t" l="l"/>
            <a:pathLst>
              <a:path h="8934972" w="14799125">
                <a:moveTo>
                  <a:pt x="0" y="0"/>
                </a:moveTo>
                <a:lnTo>
                  <a:pt x="14799126" y="0"/>
                </a:lnTo>
                <a:lnTo>
                  <a:pt x="14799126" y="8934972"/>
                </a:lnTo>
                <a:lnTo>
                  <a:pt x="0" y="8934972"/>
                </a:lnTo>
                <a:lnTo>
                  <a:pt x="0" y="0"/>
                </a:lnTo>
                <a:close/>
              </a:path>
            </a:pathLst>
          </a:custGeom>
          <a:blipFill>
            <a:blip r:embed="rId2"/>
            <a:stretch>
              <a:fillRect l="0" t="0" r="0" b="0"/>
            </a:stretch>
          </a:blipFill>
        </p:spPr>
      </p:sp>
      <p:sp>
        <p:nvSpPr>
          <p:cNvPr name="TextBox 3" id="3"/>
          <p:cNvSpPr txBox="true"/>
          <p:nvPr/>
        </p:nvSpPr>
        <p:spPr>
          <a:xfrm rot="0">
            <a:off x="754878" y="398101"/>
            <a:ext cx="16504422" cy="909331"/>
          </a:xfrm>
          <a:prstGeom prst="rect">
            <a:avLst/>
          </a:prstGeom>
        </p:spPr>
        <p:txBody>
          <a:bodyPr anchor="t" rtlCol="false" tIns="0" lIns="0" bIns="0" rIns="0">
            <a:spAutoFit/>
          </a:bodyPr>
          <a:lstStyle/>
          <a:p>
            <a:pPr algn="ctr">
              <a:lnSpc>
                <a:spcPts val="6790"/>
              </a:lnSpc>
            </a:pPr>
            <a:r>
              <a:rPr lang="en-US" b="true" sz="7000">
                <a:solidFill>
                  <a:srgbClr val="000000"/>
                </a:solidFill>
                <a:latin typeface="DM Sans Bold"/>
                <a:ea typeface="DM Sans Bold"/>
                <a:cs typeface="DM Sans Bold"/>
                <a:sym typeface="DM Sans Bold"/>
              </a:rPr>
              <a:t>Evidences</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070902" y="1224947"/>
            <a:ext cx="16146196" cy="9062053"/>
          </a:xfrm>
          <a:custGeom>
            <a:avLst/>
            <a:gdLst/>
            <a:ahLst/>
            <a:cxnLst/>
            <a:rect r="r" b="b" t="t" l="l"/>
            <a:pathLst>
              <a:path h="9062053" w="16146196">
                <a:moveTo>
                  <a:pt x="0" y="0"/>
                </a:moveTo>
                <a:lnTo>
                  <a:pt x="16146196" y="0"/>
                </a:lnTo>
                <a:lnTo>
                  <a:pt x="16146196" y="9062053"/>
                </a:lnTo>
                <a:lnTo>
                  <a:pt x="0" y="9062053"/>
                </a:lnTo>
                <a:lnTo>
                  <a:pt x="0" y="0"/>
                </a:lnTo>
                <a:close/>
              </a:path>
            </a:pathLst>
          </a:custGeom>
          <a:blipFill>
            <a:blip r:embed="rId2"/>
            <a:stretch>
              <a:fillRect l="0" t="0" r="0" b="0"/>
            </a:stretch>
          </a:blipFill>
        </p:spPr>
      </p:sp>
      <p:sp>
        <p:nvSpPr>
          <p:cNvPr name="TextBox 3" id="3"/>
          <p:cNvSpPr txBox="true"/>
          <p:nvPr/>
        </p:nvSpPr>
        <p:spPr>
          <a:xfrm rot="0">
            <a:off x="754878" y="357760"/>
            <a:ext cx="16504422" cy="909331"/>
          </a:xfrm>
          <a:prstGeom prst="rect">
            <a:avLst/>
          </a:prstGeom>
        </p:spPr>
        <p:txBody>
          <a:bodyPr anchor="t" rtlCol="false" tIns="0" lIns="0" bIns="0" rIns="0">
            <a:spAutoFit/>
          </a:bodyPr>
          <a:lstStyle/>
          <a:p>
            <a:pPr algn="ctr">
              <a:lnSpc>
                <a:spcPts val="6790"/>
              </a:lnSpc>
            </a:pPr>
            <a:r>
              <a:rPr lang="en-US" b="true" sz="7000">
                <a:solidFill>
                  <a:srgbClr val="000000"/>
                </a:solidFill>
                <a:latin typeface="DM Sans Bold"/>
                <a:ea typeface="DM Sans Bold"/>
                <a:cs typeface="DM Sans Bold"/>
                <a:sym typeface="DM Sans Bold"/>
              </a:rPr>
              <a:t>Evidences</a:t>
            </a:r>
          </a:p>
        </p:txBody>
      </p:sp>
    </p:spTree>
  </p:cSld>
  <p:clrMapOvr>
    <a:masterClrMapping/>
  </p:clrMapOvr>
</p:sld>
</file>

<file path=ppt/slides/slide27.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509124" y="3976631"/>
            <a:ext cx="15891370" cy="2282190"/>
          </a:xfrm>
          <a:prstGeom prst="rect">
            <a:avLst/>
          </a:prstGeom>
        </p:spPr>
        <p:txBody>
          <a:bodyPr anchor="t" rtlCol="false" tIns="0" lIns="0" bIns="0" rIns="0">
            <a:spAutoFit/>
          </a:bodyPr>
          <a:lstStyle/>
          <a:p>
            <a:pPr algn="ctr">
              <a:lnSpc>
                <a:spcPts val="8730"/>
              </a:lnSpc>
            </a:pPr>
            <a:r>
              <a:rPr lang="en-US" b="true" sz="9000">
                <a:solidFill>
                  <a:srgbClr val="000000"/>
                </a:solidFill>
                <a:latin typeface="DM Sans Bold"/>
                <a:ea typeface="DM Sans Bold"/>
                <a:cs typeface="DM Sans Bold"/>
                <a:sym typeface="DM Sans Bold"/>
              </a:rPr>
              <a:t>Making our own Reasoning Model using GRPO</a:t>
            </a:r>
          </a:p>
        </p:txBody>
      </p:sp>
    </p:spTree>
  </p:cSld>
  <p:clrMapOvr>
    <a:masterClrMapping/>
  </p:clrMapOvr>
</p:sld>
</file>

<file path=ppt/slides/slide28.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337761" y="1219200"/>
            <a:ext cx="8092094"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GRPO</a:t>
            </a:r>
          </a:p>
        </p:txBody>
      </p:sp>
      <p:sp>
        <p:nvSpPr>
          <p:cNvPr name="TextBox 3" id="3"/>
          <p:cNvSpPr txBox="true"/>
          <p:nvPr/>
        </p:nvSpPr>
        <p:spPr>
          <a:xfrm rot="0">
            <a:off x="1961190" y="2883786"/>
            <a:ext cx="14365621" cy="4640581"/>
          </a:xfrm>
          <a:prstGeom prst="rect">
            <a:avLst/>
          </a:prstGeom>
        </p:spPr>
        <p:txBody>
          <a:bodyPr anchor="t" rtlCol="false" tIns="0" lIns="0" bIns="0" rIns="0">
            <a:spAutoFit/>
          </a:bodyPr>
          <a:lstStyle/>
          <a:p>
            <a:pPr algn="l" marL="841999" indent="-420999" lvl="1">
              <a:lnSpc>
                <a:spcPts val="5264"/>
              </a:lnSpc>
              <a:buFont typeface="Arial"/>
              <a:buChar char="•"/>
            </a:pPr>
            <a:r>
              <a:rPr lang="en-US" sz="3899" spc="233">
                <a:solidFill>
                  <a:srgbClr val="000000"/>
                </a:solidFill>
                <a:latin typeface="DM Sans"/>
                <a:ea typeface="DM Sans"/>
                <a:cs typeface="DM Sans"/>
                <a:sym typeface="DM Sans"/>
              </a:rPr>
              <a:t>Benefit, you don’t need COT Reasoning in the labels, just input and output.</a:t>
            </a:r>
          </a:p>
          <a:p>
            <a:pPr algn="l" marL="841999" indent="-420999" lvl="1">
              <a:lnSpc>
                <a:spcPts val="5264"/>
              </a:lnSpc>
              <a:buFont typeface="Arial"/>
              <a:buChar char="•"/>
            </a:pPr>
            <a:r>
              <a:rPr lang="en-US" sz="3899" spc="233">
                <a:solidFill>
                  <a:srgbClr val="000000"/>
                </a:solidFill>
                <a:latin typeface="DM Sans"/>
                <a:ea typeface="DM Sans"/>
                <a:cs typeface="DM Sans"/>
                <a:sym typeface="DM Sans"/>
              </a:rPr>
              <a:t>The model will itself generate multiple solutions and the reward functions will give reward based on its generations. </a:t>
            </a:r>
          </a:p>
          <a:p>
            <a:pPr algn="l" marL="841999" indent="-420999" lvl="1">
              <a:lnSpc>
                <a:spcPts val="5264"/>
              </a:lnSpc>
              <a:spcBef>
                <a:spcPct val="0"/>
              </a:spcBef>
              <a:buFont typeface="Arial"/>
              <a:buChar char="•"/>
            </a:pPr>
            <a:r>
              <a:rPr lang="en-US" sz="3899" spc="233">
                <a:solidFill>
                  <a:srgbClr val="000000"/>
                </a:solidFill>
                <a:latin typeface="DM Sans"/>
                <a:ea typeface="DM Sans"/>
                <a:cs typeface="DM Sans"/>
                <a:sym typeface="DM Sans"/>
              </a:rPr>
              <a:t>And the training proceeds, the model aligns with the rewards functions.</a:t>
            </a:r>
          </a:p>
        </p:txBody>
      </p:sp>
    </p:spTree>
  </p:cSld>
  <p:clrMapOvr>
    <a:masterClrMapping/>
  </p:clrMapOvr>
</p:sld>
</file>

<file path=ppt/slides/slide29.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337761" y="1219200"/>
            <a:ext cx="14338769"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GRPO</a:t>
            </a:r>
          </a:p>
        </p:txBody>
      </p:sp>
      <p:sp>
        <p:nvSpPr>
          <p:cNvPr name="TextBox 3" id="3"/>
          <p:cNvSpPr txBox="true"/>
          <p:nvPr/>
        </p:nvSpPr>
        <p:spPr>
          <a:xfrm rot="0">
            <a:off x="1514206" y="2634111"/>
            <a:ext cx="15884178" cy="4640581"/>
          </a:xfrm>
          <a:prstGeom prst="rect">
            <a:avLst/>
          </a:prstGeom>
        </p:spPr>
        <p:txBody>
          <a:bodyPr anchor="t" rtlCol="false" tIns="0" lIns="0" bIns="0" rIns="0">
            <a:spAutoFit/>
          </a:bodyPr>
          <a:lstStyle/>
          <a:p>
            <a:pPr algn="l">
              <a:lnSpc>
                <a:spcPts val="5264"/>
              </a:lnSpc>
            </a:pPr>
            <a:r>
              <a:rPr lang="en-US" sz="3899" spc="233">
                <a:solidFill>
                  <a:srgbClr val="000000"/>
                </a:solidFill>
                <a:latin typeface="DM Sans"/>
                <a:ea typeface="DM Sans"/>
                <a:cs typeface="DM Sans"/>
                <a:sym typeface="DM Sans"/>
              </a:rPr>
              <a:t>Two ways to use GRPO:</a:t>
            </a:r>
          </a:p>
          <a:p>
            <a:pPr algn="l" marL="841999" indent="-420999" lvl="1">
              <a:lnSpc>
                <a:spcPts val="5264"/>
              </a:lnSpc>
              <a:buAutoNum type="arabicPeriod" startAt="1"/>
            </a:pPr>
            <a:r>
              <a:rPr lang="en-US" sz="3899" spc="233">
                <a:solidFill>
                  <a:srgbClr val="000000"/>
                </a:solidFill>
                <a:latin typeface="DM Sans"/>
                <a:ea typeface="DM Sans"/>
                <a:cs typeface="DM Sans"/>
                <a:sym typeface="DM Sans"/>
              </a:rPr>
              <a:t>Train the model to follow the </a:t>
            </a:r>
            <a:r>
              <a:rPr lang="en-US" b="true" sz="3899" spc="233">
                <a:solidFill>
                  <a:srgbClr val="000000"/>
                </a:solidFill>
                <a:latin typeface="DM Sans Bold"/>
                <a:ea typeface="DM Sans Bold"/>
                <a:cs typeface="DM Sans Bold"/>
                <a:sym typeface="DM Sans Bold"/>
              </a:rPr>
              <a:t>&lt;think&gt;</a:t>
            </a:r>
            <a:r>
              <a:rPr lang="en-US" sz="3899" spc="233">
                <a:solidFill>
                  <a:srgbClr val="000000"/>
                </a:solidFill>
                <a:latin typeface="DM Sans"/>
                <a:ea typeface="DM Sans"/>
                <a:cs typeface="DM Sans"/>
                <a:sym typeface="DM Sans"/>
              </a:rPr>
              <a:t> Reasoning </a:t>
            </a:r>
            <a:r>
              <a:rPr lang="en-US" b="true" sz="3899" spc="233">
                <a:solidFill>
                  <a:srgbClr val="000000"/>
                </a:solidFill>
                <a:latin typeface="DM Sans Bold"/>
                <a:ea typeface="DM Sans Bold"/>
                <a:cs typeface="DM Sans Bold"/>
                <a:sym typeface="DM Sans Bold"/>
              </a:rPr>
              <a:t>&lt;/think&gt;</a:t>
            </a:r>
            <a:r>
              <a:rPr lang="en-US" sz="3899" spc="233">
                <a:solidFill>
                  <a:srgbClr val="000000"/>
                </a:solidFill>
                <a:latin typeface="DM Sans"/>
                <a:ea typeface="DM Sans"/>
                <a:cs typeface="DM Sans"/>
                <a:sym typeface="DM Sans"/>
              </a:rPr>
              <a:t> format by first applying SFT, ensuring it learns to respond in the desired thinking format. Then, apply GRPO.</a:t>
            </a:r>
          </a:p>
          <a:p>
            <a:pPr algn="l" marL="841999" indent="-420999" lvl="1">
              <a:lnSpc>
                <a:spcPts val="5264"/>
              </a:lnSpc>
              <a:spcBef>
                <a:spcPct val="0"/>
              </a:spcBef>
              <a:buAutoNum type="arabicPeriod" startAt="1"/>
            </a:pPr>
            <a:r>
              <a:rPr lang="en-US" sz="3899" spc="233">
                <a:solidFill>
                  <a:srgbClr val="000000"/>
                </a:solidFill>
                <a:latin typeface="DM Sans"/>
                <a:ea typeface="DM Sans"/>
                <a:cs typeface="DM Sans"/>
                <a:sym typeface="DM Sans"/>
              </a:rPr>
              <a:t>Use a system prompt template that specifies the required thinking format for the output.</a:t>
            </a:r>
          </a:p>
          <a:p>
            <a:pPr algn="l">
              <a:lnSpc>
                <a:spcPts val="5264"/>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453857" y="1781210"/>
            <a:ext cx="8365076" cy="6455489"/>
            <a:chOff x="0" y="0"/>
            <a:chExt cx="2800278" cy="2161028"/>
          </a:xfrm>
        </p:grpSpPr>
        <p:sp>
          <p:nvSpPr>
            <p:cNvPr name="Freeform 3" id="3"/>
            <p:cNvSpPr/>
            <p:nvPr/>
          </p:nvSpPr>
          <p:spPr>
            <a:xfrm flipH="false" flipV="false" rot="0">
              <a:off x="0" y="0"/>
              <a:ext cx="2800278" cy="2161028"/>
            </a:xfrm>
            <a:custGeom>
              <a:avLst/>
              <a:gdLst/>
              <a:ahLst/>
              <a:cxnLst/>
              <a:rect r="r" b="b" t="t" l="l"/>
              <a:pathLst>
                <a:path h="2161028" w="2800278">
                  <a:moveTo>
                    <a:pt x="13883" y="0"/>
                  </a:moveTo>
                  <a:lnTo>
                    <a:pt x="2786395" y="0"/>
                  </a:lnTo>
                  <a:cubicBezTo>
                    <a:pt x="2794062" y="0"/>
                    <a:pt x="2800278" y="6215"/>
                    <a:pt x="2800278" y="13883"/>
                  </a:cubicBezTo>
                  <a:lnTo>
                    <a:pt x="2800278" y="2147145"/>
                  </a:lnTo>
                  <a:cubicBezTo>
                    <a:pt x="2800278" y="2150827"/>
                    <a:pt x="2798815" y="2154358"/>
                    <a:pt x="2796212" y="2156962"/>
                  </a:cubicBezTo>
                  <a:cubicBezTo>
                    <a:pt x="2793608" y="2159565"/>
                    <a:pt x="2790077" y="2161028"/>
                    <a:pt x="2786395" y="2161028"/>
                  </a:cubicBezTo>
                  <a:lnTo>
                    <a:pt x="13883" y="2161028"/>
                  </a:lnTo>
                  <a:cubicBezTo>
                    <a:pt x="6215" y="2161028"/>
                    <a:pt x="0" y="2154812"/>
                    <a:pt x="0" y="2147145"/>
                  </a:cubicBezTo>
                  <a:lnTo>
                    <a:pt x="0" y="13883"/>
                  </a:lnTo>
                  <a:cubicBezTo>
                    <a:pt x="0" y="6215"/>
                    <a:pt x="6215" y="0"/>
                    <a:pt x="13883" y="0"/>
                  </a:cubicBezTo>
                  <a:close/>
                </a:path>
              </a:pathLst>
            </a:custGeom>
            <a:solidFill>
              <a:srgbClr val="8AB7E2"/>
            </a:solidFill>
          </p:spPr>
        </p:sp>
        <p:sp>
          <p:nvSpPr>
            <p:cNvPr name="TextBox 4" id="4"/>
            <p:cNvSpPr txBox="true"/>
            <p:nvPr/>
          </p:nvSpPr>
          <p:spPr>
            <a:xfrm>
              <a:off x="0" y="85725"/>
              <a:ext cx="2800278" cy="2075303"/>
            </a:xfrm>
            <a:prstGeom prst="rect">
              <a:avLst/>
            </a:prstGeom>
          </p:spPr>
          <p:txBody>
            <a:bodyPr anchor="ctr" rtlCol="false" tIns="50800" lIns="50800" bIns="50800" rIns="50800"/>
            <a:lstStyle/>
            <a:p>
              <a:pPr algn="ctr">
                <a:lnSpc>
                  <a:spcPts val="1925"/>
                </a:lnSpc>
              </a:pPr>
            </a:p>
          </p:txBody>
        </p:sp>
      </p:grpSp>
      <p:sp>
        <p:nvSpPr>
          <p:cNvPr name="Freeform 5" id="5"/>
          <p:cNvSpPr/>
          <p:nvPr/>
        </p:nvSpPr>
        <p:spPr>
          <a:xfrm flipH="false" flipV="false" rot="0">
            <a:off x="9798070" y="2182879"/>
            <a:ext cx="7628344" cy="5608052"/>
          </a:xfrm>
          <a:custGeom>
            <a:avLst/>
            <a:gdLst/>
            <a:ahLst/>
            <a:cxnLst/>
            <a:rect r="r" b="b" t="t" l="l"/>
            <a:pathLst>
              <a:path h="5608052" w="7628344">
                <a:moveTo>
                  <a:pt x="0" y="0"/>
                </a:moveTo>
                <a:lnTo>
                  <a:pt x="7628344" y="0"/>
                </a:lnTo>
                <a:lnTo>
                  <a:pt x="7628344" y="5608052"/>
                </a:lnTo>
                <a:lnTo>
                  <a:pt x="0" y="5608052"/>
                </a:lnTo>
                <a:lnTo>
                  <a:pt x="0" y="0"/>
                </a:lnTo>
                <a:close/>
              </a:path>
            </a:pathLst>
          </a:custGeom>
          <a:blipFill>
            <a:blip r:embed="rId2"/>
            <a:stretch>
              <a:fillRect l="0" t="0" r="0" b="0"/>
            </a:stretch>
          </a:blipFill>
        </p:spPr>
      </p:sp>
      <p:sp>
        <p:nvSpPr>
          <p:cNvPr name="TextBox 6" id="6"/>
          <p:cNvSpPr txBox="true"/>
          <p:nvPr/>
        </p:nvSpPr>
        <p:spPr>
          <a:xfrm rot="0">
            <a:off x="1504950" y="1971710"/>
            <a:ext cx="7025086" cy="22821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Recent Work</a:t>
            </a:r>
          </a:p>
        </p:txBody>
      </p:sp>
      <p:sp>
        <p:nvSpPr>
          <p:cNvPr name="TextBox 7" id="7"/>
          <p:cNvSpPr txBox="true"/>
          <p:nvPr/>
        </p:nvSpPr>
        <p:spPr>
          <a:xfrm rot="0">
            <a:off x="1504950" y="4577611"/>
            <a:ext cx="7025086" cy="3533775"/>
          </a:xfrm>
          <a:prstGeom prst="rect">
            <a:avLst/>
          </a:prstGeom>
        </p:spPr>
        <p:txBody>
          <a:bodyPr anchor="t" rtlCol="false" tIns="0" lIns="0" bIns="0" rIns="0">
            <a:spAutoFit/>
          </a:bodyPr>
          <a:lstStyle/>
          <a:p>
            <a:pPr algn="l">
              <a:lnSpc>
                <a:spcPts val="4724"/>
              </a:lnSpc>
            </a:pPr>
            <a:r>
              <a:rPr lang="en-US" sz="3499" spc="209" b="true">
                <a:solidFill>
                  <a:srgbClr val="000000"/>
                </a:solidFill>
                <a:latin typeface="DM Sans Bold"/>
                <a:ea typeface="DM Sans Bold"/>
                <a:cs typeface="DM Sans Bold"/>
                <a:sym typeface="DM Sans Bold"/>
              </a:rPr>
              <a:t>"S1: Simple test-time scaling"</a:t>
            </a:r>
            <a:r>
              <a:rPr lang="en-US" sz="3499" spc="209">
                <a:solidFill>
                  <a:srgbClr val="000000"/>
                </a:solidFill>
                <a:latin typeface="DM Sans"/>
                <a:ea typeface="DM Sans"/>
                <a:cs typeface="DM Sans"/>
                <a:sym typeface="DM Sans"/>
              </a:rPr>
              <a:t> (Muennighoff et al., 2025) proposed "</a:t>
            </a:r>
            <a:r>
              <a:rPr lang="en-US" sz="3499" spc="209" b="true">
                <a:solidFill>
                  <a:srgbClr val="000000"/>
                </a:solidFill>
                <a:latin typeface="DM Sans Bold"/>
                <a:ea typeface="DM Sans Bold"/>
                <a:cs typeface="DM Sans Bold"/>
                <a:sym typeface="DM Sans Bold"/>
              </a:rPr>
              <a:t>budget forcing</a:t>
            </a:r>
            <a:r>
              <a:rPr lang="en-US" sz="3499" spc="209">
                <a:solidFill>
                  <a:srgbClr val="000000"/>
                </a:solidFill>
                <a:latin typeface="DM Sans"/>
                <a:ea typeface="DM Sans"/>
                <a:cs typeface="DM Sans"/>
                <a:sym typeface="DM Sans"/>
              </a:rPr>
              <a:t>" as an effective strategy.</a:t>
            </a:r>
          </a:p>
          <a:p>
            <a:pPr algn="l" marL="0" indent="0" lvl="0">
              <a:lnSpc>
                <a:spcPts val="4724"/>
              </a:lnSpc>
              <a:spcBef>
                <a:spcPct val="0"/>
              </a:spcBef>
            </a:pP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2072785" y="3246727"/>
            <a:ext cx="14804083" cy="3793546"/>
          </a:xfrm>
          <a:custGeom>
            <a:avLst/>
            <a:gdLst/>
            <a:ahLst/>
            <a:cxnLst/>
            <a:rect r="r" b="b" t="t" l="l"/>
            <a:pathLst>
              <a:path h="3793546" w="14804083">
                <a:moveTo>
                  <a:pt x="0" y="0"/>
                </a:moveTo>
                <a:lnTo>
                  <a:pt x="14804083" y="0"/>
                </a:lnTo>
                <a:lnTo>
                  <a:pt x="14804083" y="3793546"/>
                </a:lnTo>
                <a:lnTo>
                  <a:pt x="0" y="3793546"/>
                </a:lnTo>
                <a:lnTo>
                  <a:pt x="0" y="0"/>
                </a:lnTo>
                <a:close/>
              </a:path>
            </a:pathLst>
          </a:custGeom>
          <a:blipFill>
            <a:blip r:embed="rId2"/>
            <a:stretch>
              <a:fillRect l="0" t="0" r="0" b="0"/>
            </a:stretch>
          </a:blipFill>
        </p:spPr>
      </p:sp>
      <p:sp>
        <p:nvSpPr>
          <p:cNvPr name="TextBox 3" id="3"/>
          <p:cNvSpPr txBox="true"/>
          <p:nvPr/>
        </p:nvSpPr>
        <p:spPr>
          <a:xfrm rot="0">
            <a:off x="1337761" y="1219200"/>
            <a:ext cx="14338769"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GRPO</a:t>
            </a:r>
          </a:p>
        </p:txBody>
      </p:sp>
      <p:sp>
        <p:nvSpPr>
          <p:cNvPr name="TextBox 4" id="4"/>
          <p:cNvSpPr txBox="true"/>
          <p:nvPr/>
        </p:nvSpPr>
        <p:spPr>
          <a:xfrm rot="0">
            <a:off x="5673541" y="7302772"/>
            <a:ext cx="10459100" cy="1002665"/>
          </a:xfrm>
          <a:prstGeom prst="rect">
            <a:avLst/>
          </a:prstGeom>
        </p:spPr>
        <p:txBody>
          <a:bodyPr anchor="t" rtlCol="false" tIns="0" lIns="0" bIns="0" rIns="0">
            <a:spAutoFit/>
          </a:bodyPr>
          <a:lstStyle/>
          <a:p>
            <a:pPr algn="l">
              <a:lnSpc>
                <a:spcPts val="3879"/>
              </a:lnSpc>
            </a:pPr>
          </a:p>
          <a:p>
            <a:pPr algn="l">
              <a:lnSpc>
                <a:spcPts val="3879"/>
              </a:lnSpc>
            </a:pPr>
            <a:r>
              <a:rPr lang="en-US" sz="3999" b="true">
                <a:solidFill>
                  <a:srgbClr val="000000"/>
                </a:solidFill>
                <a:latin typeface="DM Sans Bold"/>
                <a:ea typeface="DM Sans Bold"/>
                <a:cs typeface="DM Sans Bold"/>
                <a:sym typeface="DM Sans Bold"/>
              </a:rPr>
              <a:t>Source : Deepseek R1 Paper</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3983228" y="2249533"/>
            <a:ext cx="11301259" cy="6215692"/>
          </a:xfrm>
          <a:custGeom>
            <a:avLst/>
            <a:gdLst/>
            <a:ahLst/>
            <a:cxnLst/>
            <a:rect r="r" b="b" t="t" l="l"/>
            <a:pathLst>
              <a:path h="6215692" w="11301259">
                <a:moveTo>
                  <a:pt x="0" y="0"/>
                </a:moveTo>
                <a:lnTo>
                  <a:pt x="11301259" y="0"/>
                </a:lnTo>
                <a:lnTo>
                  <a:pt x="11301259" y="6215692"/>
                </a:lnTo>
                <a:lnTo>
                  <a:pt x="0" y="6215692"/>
                </a:lnTo>
                <a:lnTo>
                  <a:pt x="0" y="0"/>
                </a:lnTo>
                <a:close/>
              </a:path>
            </a:pathLst>
          </a:custGeom>
          <a:blipFill>
            <a:blip r:embed="rId2"/>
            <a:stretch>
              <a:fillRect l="0" t="0" r="0" b="0"/>
            </a:stretch>
          </a:blipFill>
        </p:spPr>
      </p:sp>
      <p:sp>
        <p:nvSpPr>
          <p:cNvPr name="TextBox 3" id="3"/>
          <p:cNvSpPr txBox="true"/>
          <p:nvPr/>
        </p:nvSpPr>
        <p:spPr>
          <a:xfrm rot="0">
            <a:off x="1298573" y="993866"/>
            <a:ext cx="14338769"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GRPO</a:t>
            </a:r>
          </a:p>
        </p:txBody>
      </p:sp>
      <p:sp>
        <p:nvSpPr>
          <p:cNvPr name="TextBox 4" id="4"/>
          <p:cNvSpPr txBox="true"/>
          <p:nvPr/>
        </p:nvSpPr>
        <p:spPr>
          <a:xfrm rot="0">
            <a:off x="5810701" y="8341269"/>
            <a:ext cx="10459100" cy="1002665"/>
          </a:xfrm>
          <a:prstGeom prst="rect">
            <a:avLst/>
          </a:prstGeom>
        </p:spPr>
        <p:txBody>
          <a:bodyPr anchor="t" rtlCol="false" tIns="0" lIns="0" bIns="0" rIns="0">
            <a:spAutoFit/>
          </a:bodyPr>
          <a:lstStyle/>
          <a:p>
            <a:pPr algn="l">
              <a:lnSpc>
                <a:spcPts val="3879"/>
              </a:lnSpc>
            </a:pPr>
          </a:p>
          <a:p>
            <a:pPr algn="l">
              <a:lnSpc>
                <a:spcPts val="3879"/>
              </a:lnSpc>
            </a:pPr>
            <a:r>
              <a:rPr lang="en-US" sz="3999" b="true">
                <a:solidFill>
                  <a:srgbClr val="000000"/>
                </a:solidFill>
                <a:latin typeface="DM Sans Bold"/>
                <a:ea typeface="DM Sans Bold"/>
                <a:cs typeface="DM Sans Bold"/>
                <a:sym typeface="DM Sans Bold"/>
              </a:rPr>
              <a:t>Source : Deepseek R1 Paper</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0" y="1875215"/>
            <a:ext cx="18288000" cy="8435340"/>
          </a:xfrm>
          <a:custGeom>
            <a:avLst/>
            <a:gdLst/>
            <a:ahLst/>
            <a:cxnLst/>
            <a:rect r="r" b="b" t="t" l="l"/>
            <a:pathLst>
              <a:path h="8435340" w="18288000">
                <a:moveTo>
                  <a:pt x="0" y="0"/>
                </a:moveTo>
                <a:lnTo>
                  <a:pt x="18288000" y="0"/>
                </a:lnTo>
                <a:lnTo>
                  <a:pt x="18288000" y="8435340"/>
                </a:lnTo>
                <a:lnTo>
                  <a:pt x="0" y="8435340"/>
                </a:lnTo>
                <a:lnTo>
                  <a:pt x="0" y="0"/>
                </a:lnTo>
                <a:close/>
              </a:path>
            </a:pathLst>
          </a:custGeom>
          <a:blipFill>
            <a:blip r:embed="rId2"/>
            <a:stretch>
              <a:fillRect l="0" t="0" r="0" b="0"/>
            </a:stretch>
          </a:blipFill>
        </p:spPr>
      </p:sp>
      <p:sp>
        <p:nvSpPr>
          <p:cNvPr name="TextBox 3" id="3"/>
          <p:cNvSpPr txBox="true"/>
          <p:nvPr/>
        </p:nvSpPr>
        <p:spPr>
          <a:xfrm rot="0">
            <a:off x="589457" y="152400"/>
            <a:ext cx="16504422" cy="1766581"/>
          </a:xfrm>
          <a:prstGeom prst="rect">
            <a:avLst/>
          </a:prstGeom>
        </p:spPr>
        <p:txBody>
          <a:bodyPr anchor="t" rtlCol="false" tIns="0" lIns="0" bIns="0" rIns="0">
            <a:spAutoFit/>
          </a:bodyPr>
          <a:lstStyle/>
          <a:p>
            <a:pPr algn="ctr">
              <a:lnSpc>
                <a:spcPts val="6790"/>
              </a:lnSpc>
            </a:pPr>
            <a:r>
              <a:rPr lang="en-US" b="true" sz="7000">
                <a:solidFill>
                  <a:srgbClr val="000000"/>
                </a:solidFill>
                <a:latin typeface="DM Sans Bold"/>
                <a:ea typeface="DM Sans Bold"/>
                <a:cs typeface="DM Sans Bold"/>
                <a:sym typeface="DM Sans Bold"/>
              </a:rPr>
              <a:t>Fine tuning Llama 3.2-1B-instruct using GRPO on GSM8K Dataset</a:t>
            </a:r>
          </a:p>
        </p:txBody>
      </p:sp>
    </p:spTree>
  </p:cSld>
  <p:clrMapOvr>
    <a:masterClrMapping/>
  </p:clrMapOvr>
</p:sld>
</file>

<file path=ppt/slides/slide33.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589457" y="792817"/>
            <a:ext cx="16504422" cy="909331"/>
          </a:xfrm>
          <a:prstGeom prst="rect">
            <a:avLst/>
          </a:prstGeom>
        </p:spPr>
        <p:txBody>
          <a:bodyPr anchor="t" rtlCol="false" tIns="0" lIns="0" bIns="0" rIns="0">
            <a:spAutoFit/>
          </a:bodyPr>
          <a:lstStyle/>
          <a:p>
            <a:pPr algn="ctr">
              <a:lnSpc>
                <a:spcPts val="6790"/>
              </a:lnSpc>
            </a:pPr>
            <a:r>
              <a:rPr lang="en-US" b="true" sz="7000">
                <a:solidFill>
                  <a:srgbClr val="000000"/>
                </a:solidFill>
                <a:latin typeface="DM Sans Bold"/>
                <a:ea typeface="DM Sans Bold"/>
                <a:cs typeface="DM Sans Bold"/>
                <a:sym typeface="DM Sans Bold"/>
              </a:rPr>
              <a:t>Reward Functions Used</a:t>
            </a:r>
          </a:p>
        </p:txBody>
      </p:sp>
      <p:sp>
        <p:nvSpPr>
          <p:cNvPr name="TextBox 3" id="3"/>
          <p:cNvSpPr txBox="true"/>
          <p:nvPr/>
        </p:nvSpPr>
        <p:spPr>
          <a:xfrm rot="0">
            <a:off x="1658858" y="2423561"/>
            <a:ext cx="15435022" cy="6434306"/>
          </a:xfrm>
          <a:prstGeom prst="rect">
            <a:avLst/>
          </a:prstGeom>
        </p:spPr>
        <p:txBody>
          <a:bodyPr anchor="t" rtlCol="false" tIns="0" lIns="0" bIns="0" rIns="0">
            <a:spAutoFit/>
          </a:bodyPr>
          <a:lstStyle/>
          <a:p>
            <a:pPr algn="l">
              <a:lnSpc>
                <a:spcPts val="5656"/>
              </a:lnSpc>
            </a:pPr>
            <a:r>
              <a:rPr lang="en-US" sz="4190" spc="251">
                <a:solidFill>
                  <a:srgbClr val="000000"/>
                </a:solidFill>
                <a:latin typeface="DM Sans"/>
                <a:ea typeface="DM Sans"/>
                <a:cs typeface="DM Sans"/>
                <a:sym typeface="DM Sans"/>
              </a:rPr>
              <a:t>We used t</a:t>
            </a:r>
            <a:r>
              <a:rPr lang="en-US" sz="4190" spc="251">
                <a:solidFill>
                  <a:srgbClr val="000000"/>
                </a:solidFill>
                <a:latin typeface="DM Sans"/>
                <a:ea typeface="DM Sans"/>
                <a:cs typeface="DM Sans"/>
                <a:sym typeface="DM Sans"/>
              </a:rPr>
              <a:t>he following reward functions :</a:t>
            </a:r>
          </a:p>
          <a:p>
            <a:pPr algn="l" marL="904678" indent="-452339" lvl="1">
              <a:lnSpc>
                <a:spcPts val="5656"/>
              </a:lnSpc>
              <a:buAutoNum type="arabicPeriod" startAt="1"/>
            </a:pPr>
            <a:r>
              <a:rPr lang="en-US" b="true" sz="4190" spc="251">
                <a:solidFill>
                  <a:srgbClr val="000000"/>
                </a:solidFill>
                <a:latin typeface="DM Sans Bold"/>
                <a:ea typeface="DM Sans Bold"/>
                <a:cs typeface="DM Sans Bold"/>
                <a:sym typeface="DM Sans Bold"/>
              </a:rPr>
              <a:t>Penalizing Rewards</a:t>
            </a:r>
            <a:r>
              <a:rPr lang="en-US" sz="4190" spc="251">
                <a:solidFill>
                  <a:srgbClr val="000000"/>
                </a:solidFill>
                <a:latin typeface="DM Sans"/>
                <a:ea typeface="DM Sans"/>
                <a:cs typeface="DM Sans"/>
                <a:sym typeface="DM Sans"/>
              </a:rPr>
              <a:t> </a:t>
            </a:r>
          </a:p>
          <a:p>
            <a:pPr algn="l" marL="1809357" indent="-603119" lvl="2">
              <a:lnSpc>
                <a:spcPts val="5656"/>
              </a:lnSpc>
              <a:buAutoNum type="alphaLcPeriod" startAt="1"/>
            </a:pPr>
            <a:r>
              <a:rPr lang="en-US" sz="4190" spc="251">
                <a:solidFill>
                  <a:srgbClr val="000000"/>
                </a:solidFill>
                <a:latin typeface="DM Sans"/>
                <a:ea typeface="DM Sans"/>
                <a:cs typeface="DM Sans"/>
                <a:sym typeface="DM Sans"/>
              </a:rPr>
              <a:t>XMLCount </a:t>
            </a:r>
          </a:p>
          <a:p>
            <a:pPr algn="l" marL="1809357" indent="-603119" lvl="2">
              <a:lnSpc>
                <a:spcPts val="5656"/>
              </a:lnSpc>
              <a:buAutoNum type="alphaLcPeriod" startAt="1"/>
            </a:pPr>
            <a:r>
              <a:rPr lang="en-US" sz="4190" spc="251">
                <a:solidFill>
                  <a:srgbClr val="000000"/>
                </a:solidFill>
                <a:latin typeface="DM Sans"/>
                <a:ea typeface="DM Sans"/>
                <a:cs typeface="DM Sans"/>
                <a:sym typeface="DM Sans"/>
              </a:rPr>
              <a:t>XML Repetition Penalty</a:t>
            </a:r>
          </a:p>
          <a:p>
            <a:pPr algn="l" marL="1809357" indent="-603119" lvl="2">
              <a:lnSpc>
                <a:spcPts val="5656"/>
              </a:lnSpc>
              <a:buAutoNum type="alphaLcPeriod" startAt="1"/>
            </a:pPr>
            <a:r>
              <a:rPr lang="en-US" sz="4190" spc="251">
                <a:solidFill>
                  <a:srgbClr val="000000"/>
                </a:solidFill>
                <a:latin typeface="DM Sans"/>
                <a:ea typeface="DM Sans"/>
                <a:cs typeface="DM Sans"/>
                <a:sym typeface="DM Sans"/>
              </a:rPr>
              <a:t>Length Penalty</a:t>
            </a:r>
          </a:p>
          <a:p>
            <a:pPr algn="l" marL="904678" indent="-452339" lvl="1">
              <a:lnSpc>
                <a:spcPts val="5656"/>
              </a:lnSpc>
              <a:buAutoNum type="arabicPeriod" startAt="1"/>
            </a:pPr>
            <a:r>
              <a:rPr lang="en-US" b="true" sz="4190" spc="251">
                <a:solidFill>
                  <a:srgbClr val="000000"/>
                </a:solidFill>
                <a:latin typeface="DM Sans Bold"/>
                <a:ea typeface="DM Sans Bold"/>
                <a:cs typeface="DM Sans Bold"/>
                <a:sym typeface="DM Sans Bold"/>
              </a:rPr>
              <a:t>Positive Rewards</a:t>
            </a:r>
          </a:p>
          <a:p>
            <a:pPr algn="l" marL="1809357" indent="-603119" lvl="2">
              <a:lnSpc>
                <a:spcPts val="5656"/>
              </a:lnSpc>
              <a:buAutoNum type="alphaLcPeriod" startAt="1"/>
            </a:pPr>
            <a:r>
              <a:rPr lang="en-US" sz="4190" spc="251">
                <a:solidFill>
                  <a:srgbClr val="000000"/>
                </a:solidFill>
                <a:latin typeface="DM Sans"/>
                <a:ea typeface="DM Sans"/>
                <a:cs typeface="DM Sans"/>
                <a:sym typeface="DM Sans"/>
              </a:rPr>
              <a:t>Soft Format Reward</a:t>
            </a:r>
          </a:p>
          <a:p>
            <a:pPr algn="l" marL="1809357" indent="-603119" lvl="2">
              <a:lnSpc>
                <a:spcPts val="5656"/>
              </a:lnSpc>
              <a:buAutoNum type="alphaLcPeriod" startAt="1"/>
            </a:pPr>
            <a:r>
              <a:rPr lang="en-US" sz="4190" spc="251">
                <a:solidFill>
                  <a:srgbClr val="000000"/>
                </a:solidFill>
                <a:latin typeface="DM Sans"/>
                <a:ea typeface="DM Sans"/>
                <a:cs typeface="DM Sans"/>
                <a:sym typeface="DM Sans"/>
              </a:rPr>
              <a:t>Int Reward </a:t>
            </a:r>
          </a:p>
          <a:p>
            <a:pPr algn="l" marL="1809357" indent="-603119" lvl="2">
              <a:lnSpc>
                <a:spcPts val="5656"/>
              </a:lnSpc>
              <a:spcBef>
                <a:spcPct val="0"/>
              </a:spcBef>
              <a:buAutoNum type="alphaLcPeriod" startAt="1"/>
            </a:pPr>
            <a:r>
              <a:rPr lang="en-US" sz="4190" spc="251">
                <a:solidFill>
                  <a:srgbClr val="000000"/>
                </a:solidFill>
                <a:latin typeface="DM Sans"/>
                <a:ea typeface="DM Sans"/>
                <a:cs typeface="DM Sans"/>
                <a:sym typeface="DM Sans"/>
              </a:rPr>
              <a:t>Correctness Reward</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92652" y="1028700"/>
            <a:ext cx="14902696" cy="9258300"/>
          </a:xfrm>
          <a:custGeom>
            <a:avLst/>
            <a:gdLst/>
            <a:ahLst/>
            <a:cxnLst/>
            <a:rect r="r" b="b" t="t" l="l"/>
            <a:pathLst>
              <a:path h="9258300" w="14902696">
                <a:moveTo>
                  <a:pt x="0" y="0"/>
                </a:moveTo>
                <a:lnTo>
                  <a:pt x="14902696" y="0"/>
                </a:lnTo>
                <a:lnTo>
                  <a:pt x="14902696" y="9258300"/>
                </a:lnTo>
                <a:lnTo>
                  <a:pt x="0" y="9258300"/>
                </a:lnTo>
                <a:lnTo>
                  <a:pt x="0" y="0"/>
                </a:lnTo>
                <a:close/>
              </a:path>
            </a:pathLst>
          </a:custGeom>
          <a:blipFill>
            <a:blip r:embed="rId2"/>
            <a:stretch>
              <a:fillRect l="0" t="0" r="0" b="0"/>
            </a:stretch>
          </a:blipFill>
        </p:spPr>
      </p:sp>
      <p:sp>
        <p:nvSpPr>
          <p:cNvPr name="Freeform 3" id="3"/>
          <p:cNvSpPr/>
          <p:nvPr/>
        </p:nvSpPr>
        <p:spPr>
          <a:xfrm flipH="false" flipV="false" rot="0">
            <a:off x="2075894" y="7253535"/>
            <a:ext cx="3728270" cy="2094534"/>
          </a:xfrm>
          <a:custGeom>
            <a:avLst/>
            <a:gdLst/>
            <a:ahLst/>
            <a:cxnLst/>
            <a:rect r="r" b="b" t="t" l="l"/>
            <a:pathLst>
              <a:path h="2094534" w="3728270">
                <a:moveTo>
                  <a:pt x="0" y="0"/>
                </a:moveTo>
                <a:lnTo>
                  <a:pt x="3728270" y="0"/>
                </a:lnTo>
                <a:lnTo>
                  <a:pt x="3728270" y="2094533"/>
                </a:lnTo>
                <a:lnTo>
                  <a:pt x="0" y="20945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070970" y="309495"/>
            <a:ext cx="6383842" cy="658693"/>
          </a:xfrm>
          <a:prstGeom prst="rect">
            <a:avLst/>
          </a:prstGeom>
        </p:spPr>
        <p:txBody>
          <a:bodyPr anchor="t" rtlCol="false" tIns="0" lIns="0" bIns="0" rIns="0">
            <a:spAutoFit/>
          </a:bodyPr>
          <a:lstStyle/>
          <a:p>
            <a:pPr algn="l">
              <a:lnSpc>
                <a:spcPts val="4911"/>
              </a:lnSpc>
            </a:pPr>
            <a:r>
              <a:rPr lang="en-US" sz="5062" b="true">
                <a:solidFill>
                  <a:srgbClr val="000000"/>
                </a:solidFill>
                <a:latin typeface="DM Sans Bold"/>
                <a:ea typeface="DM Sans Bold"/>
                <a:cs typeface="DM Sans Bold"/>
                <a:sym typeface="DM Sans Bold"/>
              </a:rPr>
              <a:t>Model Performance</a:t>
            </a:r>
          </a:p>
        </p:txBody>
      </p:sp>
      <p:sp>
        <p:nvSpPr>
          <p:cNvPr name="Freeform 5" id="5"/>
          <p:cNvSpPr/>
          <p:nvPr/>
        </p:nvSpPr>
        <p:spPr>
          <a:xfrm flipH="false" flipV="false" rot="0">
            <a:off x="5743653" y="7253535"/>
            <a:ext cx="3728270" cy="2094534"/>
          </a:xfrm>
          <a:custGeom>
            <a:avLst/>
            <a:gdLst/>
            <a:ahLst/>
            <a:cxnLst/>
            <a:rect r="r" b="b" t="t" l="l"/>
            <a:pathLst>
              <a:path h="2094534" w="3728270">
                <a:moveTo>
                  <a:pt x="0" y="0"/>
                </a:moveTo>
                <a:lnTo>
                  <a:pt x="3728270" y="0"/>
                </a:lnTo>
                <a:lnTo>
                  <a:pt x="3728270" y="2094533"/>
                </a:lnTo>
                <a:lnTo>
                  <a:pt x="0" y="20945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9144000" y="7253535"/>
            <a:ext cx="3728270" cy="2094534"/>
          </a:xfrm>
          <a:custGeom>
            <a:avLst/>
            <a:gdLst/>
            <a:ahLst/>
            <a:cxnLst/>
            <a:rect r="r" b="b" t="t" l="l"/>
            <a:pathLst>
              <a:path h="2094534" w="3728270">
                <a:moveTo>
                  <a:pt x="0" y="0"/>
                </a:moveTo>
                <a:lnTo>
                  <a:pt x="3728270" y="0"/>
                </a:lnTo>
                <a:lnTo>
                  <a:pt x="3728270" y="2094533"/>
                </a:lnTo>
                <a:lnTo>
                  <a:pt x="0" y="20945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2454812" y="7253535"/>
            <a:ext cx="3728270" cy="2094534"/>
          </a:xfrm>
          <a:custGeom>
            <a:avLst/>
            <a:gdLst/>
            <a:ahLst/>
            <a:cxnLst/>
            <a:rect r="r" b="b" t="t" l="l"/>
            <a:pathLst>
              <a:path h="2094534" w="3728270">
                <a:moveTo>
                  <a:pt x="0" y="0"/>
                </a:moveTo>
                <a:lnTo>
                  <a:pt x="3728270" y="0"/>
                </a:lnTo>
                <a:lnTo>
                  <a:pt x="3728270" y="2094533"/>
                </a:lnTo>
                <a:lnTo>
                  <a:pt x="0" y="20945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457465" y="1109883"/>
            <a:ext cx="14772020" cy="9177117"/>
          </a:xfrm>
          <a:custGeom>
            <a:avLst/>
            <a:gdLst/>
            <a:ahLst/>
            <a:cxnLst/>
            <a:rect r="r" b="b" t="t" l="l"/>
            <a:pathLst>
              <a:path h="9177117" w="14772020">
                <a:moveTo>
                  <a:pt x="0" y="0"/>
                </a:moveTo>
                <a:lnTo>
                  <a:pt x="14772020" y="0"/>
                </a:lnTo>
                <a:lnTo>
                  <a:pt x="14772020" y="9177117"/>
                </a:lnTo>
                <a:lnTo>
                  <a:pt x="0" y="9177117"/>
                </a:lnTo>
                <a:lnTo>
                  <a:pt x="0" y="0"/>
                </a:lnTo>
                <a:close/>
              </a:path>
            </a:pathLst>
          </a:custGeom>
          <a:blipFill>
            <a:blip r:embed="rId2"/>
            <a:stretch>
              <a:fillRect l="0" t="0" r="0" b="0"/>
            </a:stretch>
          </a:blipFill>
        </p:spPr>
      </p:sp>
      <p:sp>
        <p:nvSpPr>
          <p:cNvPr name="TextBox 3" id="3"/>
          <p:cNvSpPr txBox="true"/>
          <p:nvPr/>
        </p:nvSpPr>
        <p:spPr>
          <a:xfrm rot="0">
            <a:off x="2718130" y="451190"/>
            <a:ext cx="12404780" cy="658693"/>
          </a:xfrm>
          <a:prstGeom prst="rect">
            <a:avLst/>
          </a:prstGeom>
        </p:spPr>
        <p:txBody>
          <a:bodyPr anchor="t" rtlCol="false" tIns="0" lIns="0" bIns="0" rIns="0">
            <a:spAutoFit/>
          </a:bodyPr>
          <a:lstStyle/>
          <a:p>
            <a:pPr algn="l">
              <a:lnSpc>
                <a:spcPts val="4911"/>
              </a:lnSpc>
            </a:pPr>
            <a:r>
              <a:rPr lang="en-US" sz="5062" b="true">
                <a:solidFill>
                  <a:srgbClr val="000000"/>
                </a:solidFill>
                <a:latin typeface="DM Sans Bold"/>
                <a:ea typeface="DM Sans Bold"/>
                <a:cs typeface="DM Sans Bold"/>
                <a:sym typeface="DM Sans Bold"/>
              </a:rPr>
              <a:t>Model Average Response Token Count</a:t>
            </a:r>
          </a:p>
        </p:txBody>
      </p:sp>
      <p:sp>
        <p:nvSpPr>
          <p:cNvPr name="Freeform 4" id="4"/>
          <p:cNvSpPr/>
          <p:nvPr/>
        </p:nvSpPr>
        <p:spPr>
          <a:xfrm flipH="false" flipV="false" rot="0">
            <a:off x="1866926"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4580998"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7219692"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9785025"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2215588" y="7532580"/>
            <a:ext cx="3644463" cy="2047451"/>
          </a:xfrm>
          <a:custGeom>
            <a:avLst/>
            <a:gdLst/>
            <a:ahLst/>
            <a:cxnLst/>
            <a:rect r="r" b="b" t="t" l="l"/>
            <a:pathLst>
              <a:path h="2047451" w="3644463">
                <a:moveTo>
                  <a:pt x="0" y="0"/>
                </a:moveTo>
                <a:lnTo>
                  <a:pt x="3644463" y="0"/>
                </a:lnTo>
                <a:lnTo>
                  <a:pt x="3644463" y="2047451"/>
                </a:lnTo>
                <a:lnTo>
                  <a:pt x="0" y="20474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6.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589457" y="454960"/>
            <a:ext cx="16504422" cy="1766581"/>
          </a:xfrm>
          <a:prstGeom prst="rect">
            <a:avLst/>
          </a:prstGeom>
        </p:spPr>
        <p:txBody>
          <a:bodyPr anchor="t" rtlCol="false" tIns="0" lIns="0" bIns="0" rIns="0">
            <a:spAutoFit/>
          </a:bodyPr>
          <a:lstStyle/>
          <a:p>
            <a:pPr algn="ctr">
              <a:lnSpc>
                <a:spcPts val="6790"/>
              </a:lnSpc>
            </a:pPr>
            <a:r>
              <a:rPr lang="en-US" b="true" sz="7000">
                <a:solidFill>
                  <a:srgbClr val="000000"/>
                </a:solidFill>
                <a:latin typeface="DM Sans Bold"/>
                <a:ea typeface="DM Sans Bold"/>
                <a:cs typeface="DM Sans Bold"/>
                <a:sym typeface="DM Sans Bold"/>
              </a:rPr>
              <a:t>Limitation Found: Budget Forcing on Small Models (Llama-3.2-1B)</a:t>
            </a:r>
          </a:p>
        </p:txBody>
      </p:sp>
      <p:sp>
        <p:nvSpPr>
          <p:cNvPr name="TextBox 3" id="3"/>
          <p:cNvSpPr txBox="true"/>
          <p:nvPr/>
        </p:nvSpPr>
        <p:spPr>
          <a:xfrm rot="0">
            <a:off x="1285701" y="2937913"/>
            <a:ext cx="15435022" cy="5001538"/>
          </a:xfrm>
          <a:prstGeom prst="rect">
            <a:avLst/>
          </a:prstGeom>
        </p:spPr>
        <p:txBody>
          <a:bodyPr anchor="t" rtlCol="false" tIns="0" lIns="0" bIns="0" rIns="0">
            <a:spAutoFit/>
          </a:bodyPr>
          <a:lstStyle/>
          <a:p>
            <a:pPr algn="l" marL="904678" indent="-452339" lvl="1">
              <a:lnSpc>
                <a:spcPts val="5656"/>
              </a:lnSpc>
              <a:buFont typeface="Arial"/>
              <a:buChar char="•"/>
            </a:pPr>
            <a:r>
              <a:rPr lang="en-US" sz="4190" spc="251">
                <a:solidFill>
                  <a:srgbClr val="000000"/>
                </a:solidFill>
                <a:latin typeface="DM Sans"/>
                <a:ea typeface="DM Sans"/>
                <a:cs typeface="DM Sans"/>
                <a:sym typeface="DM Sans"/>
              </a:rPr>
              <a:t>Forcing the 1B model to "think longer" by appending "Wait" resulted in unstable, gibberish output almost immediately (1-2 iterations).</a:t>
            </a:r>
          </a:p>
          <a:p>
            <a:pPr algn="l" marL="904678" indent="-452339" lvl="1">
              <a:lnSpc>
                <a:spcPts val="5656"/>
              </a:lnSpc>
              <a:spcBef>
                <a:spcPct val="0"/>
              </a:spcBef>
              <a:buFont typeface="Arial"/>
              <a:buChar char="•"/>
            </a:pPr>
            <a:r>
              <a:rPr lang="en-US" sz="4190" spc="251">
                <a:solidFill>
                  <a:srgbClr val="000000"/>
                </a:solidFill>
                <a:latin typeface="DM Sans"/>
                <a:ea typeface="DM Sans"/>
                <a:cs typeface="DM Sans"/>
                <a:sym typeface="DM Sans"/>
              </a:rPr>
              <a:t>Suggests smaller models may lack the robustness needed for techniques that significantly alter the generation flow at test time.</a:t>
            </a:r>
          </a:p>
          <a:p>
            <a:pPr algn="l">
              <a:lnSpc>
                <a:spcPts val="5656"/>
              </a:lnSpc>
              <a:spcBef>
                <a:spcPct val="0"/>
              </a:spcBef>
            </a:pPr>
          </a:p>
        </p:txBody>
      </p:sp>
    </p:spTree>
  </p:cSld>
  <p:clrMapOvr>
    <a:masterClrMapping/>
  </p:clrMapOvr>
</p:sld>
</file>

<file path=ppt/slides/slide37.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509124" y="3976631"/>
            <a:ext cx="15891370" cy="2282190"/>
          </a:xfrm>
          <a:prstGeom prst="rect">
            <a:avLst/>
          </a:prstGeom>
        </p:spPr>
        <p:txBody>
          <a:bodyPr anchor="t" rtlCol="false" tIns="0" lIns="0" bIns="0" rIns="0">
            <a:spAutoFit/>
          </a:bodyPr>
          <a:lstStyle/>
          <a:p>
            <a:pPr algn="ctr">
              <a:lnSpc>
                <a:spcPts val="8730"/>
              </a:lnSpc>
            </a:pPr>
            <a:r>
              <a:rPr lang="en-US" b="true" sz="9000">
                <a:solidFill>
                  <a:srgbClr val="000000"/>
                </a:solidFill>
                <a:latin typeface="DM Sans Bold"/>
                <a:ea typeface="DM Sans Bold"/>
                <a:cs typeface="DM Sans Bold"/>
                <a:sym typeface="DM Sans Bold"/>
              </a:rPr>
              <a:t>Progressive Reasoning Expansion</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5742878" y="1028700"/>
            <a:ext cx="11290610" cy="9258300"/>
          </a:xfrm>
          <a:custGeom>
            <a:avLst/>
            <a:gdLst/>
            <a:ahLst/>
            <a:cxnLst/>
            <a:rect r="r" b="b" t="t" l="l"/>
            <a:pathLst>
              <a:path h="9258300" w="11290610">
                <a:moveTo>
                  <a:pt x="0" y="0"/>
                </a:moveTo>
                <a:lnTo>
                  <a:pt x="11290610" y="0"/>
                </a:lnTo>
                <a:lnTo>
                  <a:pt x="11290610" y="9258300"/>
                </a:lnTo>
                <a:lnTo>
                  <a:pt x="0" y="9258300"/>
                </a:lnTo>
                <a:lnTo>
                  <a:pt x="0" y="0"/>
                </a:lnTo>
                <a:close/>
              </a:path>
            </a:pathLst>
          </a:custGeom>
          <a:blipFill>
            <a:blip r:embed="rId2"/>
            <a:stretch>
              <a:fillRect l="0" t="0" r="0" b="0"/>
            </a:stretch>
          </a:blipFill>
        </p:spPr>
      </p:sp>
      <p:sp>
        <p:nvSpPr>
          <p:cNvPr name="TextBox 3" id="3"/>
          <p:cNvSpPr txBox="true"/>
          <p:nvPr/>
        </p:nvSpPr>
        <p:spPr>
          <a:xfrm rot="0">
            <a:off x="226514" y="1000125"/>
            <a:ext cx="4842147" cy="9157335"/>
          </a:xfrm>
          <a:prstGeom prst="rect">
            <a:avLst/>
          </a:prstGeom>
        </p:spPr>
        <p:txBody>
          <a:bodyPr anchor="t" rtlCol="false" tIns="0" lIns="0" bIns="0" rIns="0">
            <a:spAutoFit/>
          </a:bodyPr>
          <a:lstStyle/>
          <a:p>
            <a:pPr algn="l" marL="511003" indent="-255502" lvl="1">
              <a:lnSpc>
                <a:spcPts val="3195"/>
              </a:lnSpc>
              <a:spcBef>
                <a:spcPct val="0"/>
              </a:spcBef>
              <a:buFont typeface="Arial"/>
              <a:buChar char="•"/>
            </a:pPr>
            <a:r>
              <a:rPr lang="en-US" sz="2366" spc="142">
                <a:solidFill>
                  <a:srgbClr val="000000"/>
                </a:solidFill>
                <a:latin typeface="DM Sans"/>
                <a:ea typeface="DM Sans"/>
                <a:cs typeface="DM Sans"/>
                <a:sym typeface="DM Sans"/>
              </a:rPr>
              <a:t>To better control test-time reasoning, I propose Progressive Reasoning Expansion. Instead of letting the model generate freely until &lt;|im_end|&gt; (as in Budget Forcing)</a:t>
            </a:r>
            <a:r>
              <a:rPr lang="en-US" sz="2366" spc="142">
                <a:solidFill>
                  <a:srgbClr val="000000"/>
                </a:solidFill>
                <a:latin typeface="DM Sans"/>
                <a:ea typeface="DM Sans"/>
                <a:cs typeface="DM Sans"/>
                <a:sym typeface="DM Sans"/>
              </a:rPr>
              <a:t><![CDATA[, we force the first token to be <reasoning> and set the stop token as either <|im_end|> or </reasoning>. If generation ends with <|im_end|>, we replace it with </reasoning><answer> to force answer generation and also with Wait to encourage more reasoning. If it ends with </reasoning>, we append <answer> and again use Wait in parallel. This ensures consistent adherence to a reasoning-first generation format.]]></a:t>
            </a:r>
          </a:p>
        </p:txBody>
      </p:sp>
      <p:sp>
        <p:nvSpPr>
          <p:cNvPr name="TextBox 4" id="4"/>
          <p:cNvSpPr txBox="true"/>
          <p:nvPr/>
        </p:nvSpPr>
        <p:spPr>
          <a:xfrm rot="0">
            <a:off x="2033561" y="275301"/>
            <a:ext cx="12980914" cy="551735"/>
          </a:xfrm>
          <a:prstGeom prst="rect">
            <a:avLst/>
          </a:prstGeom>
        </p:spPr>
        <p:txBody>
          <a:bodyPr anchor="t" rtlCol="false" tIns="0" lIns="0" bIns="0" rIns="0">
            <a:spAutoFit/>
          </a:bodyPr>
          <a:lstStyle/>
          <a:p>
            <a:pPr algn="ctr">
              <a:lnSpc>
                <a:spcPts val="4129"/>
              </a:lnSpc>
            </a:pPr>
            <a:r>
              <a:rPr lang="en-US" b="true" sz="4257">
                <a:solidFill>
                  <a:srgbClr val="000000"/>
                </a:solidFill>
                <a:latin typeface="DM Sans Bold"/>
                <a:ea typeface="DM Sans Bold"/>
                <a:cs typeface="DM Sans Bold"/>
                <a:sym typeface="DM Sans Bold"/>
              </a:rPr>
              <a:t>Progressive Reasoning Expansion</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692652" y="1028700"/>
            <a:ext cx="14902696" cy="9258300"/>
          </a:xfrm>
          <a:custGeom>
            <a:avLst/>
            <a:gdLst/>
            <a:ahLst/>
            <a:cxnLst/>
            <a:rect r="r" b="b" t="t" l="l"/>
            <a:pathLst>
              <a:path h="9258300" w="14902696">
                <a:moveTo>
                  <a:pt x="0" y="0"/>
                </a:moveTo>
                <a:lnTo>
                  <a:pt x="14902696" y="0"/>
                </a:lnTo>
                <a:lnTo>
                  <a:pt x="14902696" y="9258300"/>
                </a:lnTo>
                <a:lnTo>
                  <a:pt x="0" y="9258300"/>
                </a:lnTo>
                <a:lnTo>
                  <a:pt x="0" y="0"/>
                </a:lnTo>
                <a:close/>
              </a:path>
            </a:pathLst>
          </a:custGeom>
          <a:blipFill>
            <a:blip r:embed="rId2"/>
            <a:stretch>
              <a:fillRect l="0" t="0" r="0" b="0"/>
            </a:stretch>
          </a:blipFill>
        </p:spPr>
      </p:sp>
      <p:sp>
        <p:nvSpPr>
          <p:cNvPr name="TextBox 3" id="3"/>
          <p:cNvSpPr txBox="true"/>
          <p:nvPr/>
        </p:nvSpPr>
        <p:spPr>
          <a:xfrm rot="0">
            <a:off x="6070970" y="309495"/>
            <a:ext cx="6383842" cy="658693"/>
          </a:xfrm>
          <a:prstGeom prst="rect">
            <a:avLst/>
          </a:prstGeom>
        </p:spPr>
        <p:txBody>
          <a:bodyPr anchor="t" rtlCol="false" tIns="0" lIns="0" bIns="0" rIns="0">
            <a:spAutoFit/>
          </a:bodyPr>
          <a:lstStyle/>
          <a:p>
            <a:pPr algn="l">
              <a:lnSpc>
                <a:spcPts val="4911"/>
              </a:lnSpc>
            </a:pPr>
            <a:r>
              <a:rPr lang="en-US" sz="5062" b="true">
                <a:solidFill>
                  <a:srgbClr val="000000"/>
                </a:solidFill>
                <a:latin typeface="DM Sans Bold"/>
                <a:ea typeface="DM Sans Bold"/>
                <a:cs typeface="DM Sans Bold"/>
                <a:sym typeface="DM Sans Bold"/>
              </a:rPr>
              <a:t>Model Performance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083145" y="2376393"/>
            <a:ext cx="14764010" cy="7086725"/>
          </a:xfrm>
          <a:custGeom>
            <a:avLst/>
            <a:gdLst/>
            <a:ahLst/>
            <a:cxnLst/>
            <a:rect r="r" b="b" t="t" l="l"/>
            <a:pathLst>
              <a:path h="7086725" w="14764010">
                <a:moveTo>
                  <a:pt x="0" y="0"/>
                </a:moveTo>
                <a:lnTo>
                  <a:pt x="14764010" y="0"/>
                </a:lnTo>
                <a:lnTo>
                  <a:pt x="14764010" y="7086724"/>
                </a:lnTo>
                <a:lnTo>
                  <a:pt x="0" y="7086724"/>
                </a:lnTo>
                <a:lnTo>
                  <a:pt x="0" y="0"/>
                </a:lnTo>
                <a:close/>
              </a:path>
            </a:pathLst>
          </a:custGeom>
          <a:blipFill>
            <a:blip r:embed="rId2"/>
            <a:stretch>
              <a:fillRect l="0" t="0" r="0" b="0"/>
            </a:stretch>
          </a:blipFill>
        </p:spPr>
      </p:sp>
      <p:sp>
        <p:nvSpPr>
          <p:cNvPr name="TextBox 3" id="3"/>
          <p:cNvSpPr txBox="true"/>
          <p:nvPr/>
        </p:nvSpPr>
        <p:spPr>
          <a:xfrm rot="0">
            <a:off x="1476255" y="971550"/>
            <a:ext cx="15977790" cy="1762125"/>
          </a:xfrm>
          <a:prstGeom prst="rect">
            <a:avLst/>
          </a:prstGeom>
        </p:spPr>
        <p:txBody>
          <a:bodyPr anchor="t" rtlCol="false" tIns="0" lIns="0" bIns="0" rIns="0">
            <a:spAutoFit/>
          </a:bodyPr>
          <a:lstStyle/>
          <a:p>
            <a:pPr algn="l">
              <a:lnSpc>
                <a:spcPts val="4724"/>
              </a:lnSpc>
            </a:pPr>
            <a:r>
              <a:rPr lang="en-US" sz="3499" spc="209" b="true">
                <a:solidFill>
                  <a:srgbClr val="000000"/>
                </a:solidFill>
                <a:latin typeface="DM Sans Bold"/>
                <a:ea typeface="DM Sans Bold"/>
                <a:cs typeface="DM Sans Bold"/>
                <a:sym typeface="DM Sans Bold"/>
              </a:rPr>
              <a:t>"S1: Simple test-time scaling"</a:t>
            </a:r>
            <a:r>
              <a:rPr lang="en-US" sz="3499" spc="209">
                <a:solidFill>
                  <a:srgbClr val="000000"/>
                </a:solidFill>
                <a:latin typeface="DM Sans"/>
                <a:ea typeface="DM Sans"/>
                <a:cs typeface="DM Sans"/>
                <a:sym typeface="DM Sans"/>
              </a:rPr>
              <a:t> (Muennighoff et al., 2025) proposed "</a:t>
            </a:r>
            <a:r>
              <a:rPr lang="en-US" sz="3499" spc="209" b="true">
                <a:solidFill>
                  <a:srgbClr val="000000"/>
                </a:solidFill>
                <a:latin typeface="DM Sans Bold"/>
                <a:ea typeface="DM Sans Bold"/>
                <a:cs typeface="DM Sans Bold"/>
                <a:sym typeface="DM Sans Bold"/>
              </a:rPr>
              <a:t>budget forcing</a:t>
            </a:r>
            <a:r>
              <a:rPr lang="en-US" sz="3499" spc="209">
                <a:solidFill>
                  <a:srgbClr val="000000"/>
                </a:solidFill>
                <a:latin typeface="DM Sans"/>
                <a:ea typeface="DM Sans"/>
                <a:cs typeface="DM Sans"/>
                <a:sym typeface="DM Sans"/>
              </a:rPr>
              <a:t>" as an effective strategy.</a:t>
            </a:r>
          </a:p>
          <a:p>
            <a:pPr algn="l" marL="0" indent="0" lvl="0">
              <a:lnSpc>
                <a:spcPts val="4724"/>
              </a:lnSpc>
              <a:spcBef>
                <a:spcPct val="0"/>
              </a:spcBef>
            </a:pP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Freeform 2" id="2"/>
          <p:cNvSpPr/>
          <p:nvPr/>
        </p:nvSpPr>
        <p:spPr>
          <a:xfrm flipH="false" flipV="false" rot="0">
            <a:off x="1457465" y="1109883"/>
            <a:ext cx="14772020" cy="9177117"/>
          </a:xfrm>
          <a:custGeom>
            <a:avLst/>
            <a:gdLst/>
            <a:ahLst/>
            <a:cxnLst/>
            <a:rect r="r" b="b" t="t" l="l"/>
            <a:pathLst>
              <a:path h="9177117" w="14772020">
                <a:moveTo>
                  <a:pt x="0" y="0"/>
                </a:moveTo>
                <a:lnTo>
                  <a:pt x="14772020" y="0"/>
                </a:lnTo>
                <a:lnTo>
                  <a:pt x="14772020" y="9177117"/>
                </a:lnTo>
                <a:lnTo>
                  <a:pt x="0" y="9177117"/>
                </a:lnTo>
                <a:lnTo>
                  <a:pt x="0" y="0"/>
                </a:lnTo>
                <a:close/>
              </a:path>
            </a:pathLst>
          </a:custGeom>
          <a:blipFill>
            <a:blip r:embed="rId2"/>
            <a:stretch>
              <a:fillRect l="0" t="0" r="0" b="0"/>
            </a:stretch>
          </a:blipFill>
        </p:spPr>
      </p:sp>
      <p:sp>
        <p:nvSpPr>
          <p:cNvPr name="TextBox 3" id="3"/>
          <p:cNvSpPr txBox="true"/>
          <p:nvPr/>
        </p:nvSpPr>
        <p:spPr>
          <a:xfrm rot="0">
            <a:off x="2718130" y="451190"/>
            <a:ext cx="12404780" cy="658693"/>
          </a:xfrm>
          <a:prstGeom prst="rect">
            <a:avLst/>
          </a:prstGeom>
        </p:spPr>
        <p:txBody>
          <a:bodyPr anchor="t" rtlCol="false" tIns="0" lIns="0" bIns="0" rIns="0">
            <a:spAutoFit/>
          </a:bodyPr>
          <a:lstStyle/>
          <a:p>
            <a:pPr algn="l">
              <a:lnSpc>
                <a:spcPts val="4911"/>
              </a:lnSpc>
            </a:pPr>
            <a:r>
              <a:rPr lang="en-US" sz="5062" b="true">
                <a:solidFill>
                  <a:srgbClr val="000000"/>
                </a:solidFill>
                <a:latin typeface="DM Sans Bold"/>
                <a:ea typeface="DM Sans Bold"/>
                <a:cs typeface="DM Sans Bold"/>
                <a:sym typeface="DM Sans Bold"/>
              </a:rPr>
              <a:t>Model Average Response Token Count</a:t>
            </a:r>
          </a:p>
        </p:txBody>
      </p:sp>
    </p:spTree>
  </p:cSld>
  <p:clrMapOvr>
    <a:masterClrMapping/>
  </p:clrMapOvr>
</p:sld>
</file>

<file path=ppt/slides/slide41.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781256" y="500342"/>
            <a:ext cx="16504422" cy="909331"/>
          </a:xfrm>
          <a:prstGeom prst="rect">
            <a:avLst/>
          </a:prstGeom>
        </p:spPr>
        <p:txBody>
          <a:bodyPr anchor="t" rtlCol="false" tIns="0" lIns="0" bIns="0" rIns="0">
            <a:spAutoFit/>
          </a:bodyPr>
          <a:lstStyle/>
          <a:p>
            <a:pPr algn="ctr">
              <a:lnSpc>
                <a:spcPts val="6790"/>
              </a:lnSpc>
            </a:pPr>
            <a:r>
              <a:rPr lang="en-US" b="true" sz="7000">
                <a:solidFill>
                  <a:srgbClr val="000000"/>
                </a:solidFill>
                <a:latin typeface="DM Sans Bold"/>
                <a:ea typeface="DM Sans Bold"/>
                <a:cs typeface="DM Sans Bold"/>
                <a:sym typeface="DM Sans Bold"/>
              </a:rPr>
              <a:t>Takeaways</a:t>
            </a:r>
          </a:p>
        </p:txBody>
      </p:sp>
      <p:sp>
        <p:nvSpPr>
          <p:cNvPr name="TextBox 3" id="3"/>
          <p:cNvSpPr txBox="true"/>
          <p:nvPr/>
        </p:nvSpPr>
        <p:spPr>
          <a:xfrm rot="0">
            <a:off x="359460" y="1863492"/>
            <a:ext cx="17348015" cy="7633903"/>
          </a:xfrm>
          <a:prstGeom prst="rect">
            <a:avLst/>
          </a:prstGeom>
        </p:spPr>
        <p:txBody>
          <a:bodyPr anchor="t" rtlCol="false" tIns="0" lIns="0" bIns="0" rIns="0">
            <a:spAutoFit/>
          </a:bodyPr>
          <a:lstStyle/>
          <a:p>
            <a:pPr algn="l" marL="813984" indent="-406992" lvl="1">
              <a:lnSpc>
                <a:spcPts val="5089"/>
              </a:lnSpc>
              <a:buAutoNum type="arabicPeriod" startAt="1"/>
            </a:pPr>
            <a:r>
              <a:rPr lang="en-US" b="true" sz="3770" spc="226">
                <a:solidFill>
                  <a:srgbClr val="000000"/>
                </a:solidFill>
                <a:latin typeface="DM Sans Bold"/>
                <a:ea typeface="DM Sans Bold"/>
                <a:cs typeface="DM Sans Bold"/>
                <a:sym typeface="DM Sans Bold"/>
              </a:rPr>
              <a:t>Format Adherence:</a:t>
            </a:r>
            <a:r>
              <a:rPr lang="en-US" sz="3770" spc="226">
                <a:solidFill>
                  <a:srgbClr val="000000"/>
                </a:solidFill>
                <a:latin typeface="DM Sans"/>
                <a:ea typeface="DM Sans"/>
                <a:cs typeface="DM Sans"/>
                <a:sym typeface="DM Sans"/>
              </a:rPr>
              <a:t> Small LMs (1–2 B parameters) often fail to stick to required output formats, derailing test‑time optimizations like budget forcing.</a:t>
            </a:r>
          </a:p>
          <a:p>
            <a:pPr algn="l" marL="813984" indent="-406992" lvl="1">
              <a:lnSpc>
                <a:spcPts val="5089"/>
              </a:lnSpc>
              <a:buAutoNum type="arabicPeriod" startAt="1"/>
            </a:pPr>
            <a:r>
              <a:rPr lang="en-US" b="true" sz="3770" spc="226">
                <a:solidFill>
                  <a:srgbClr val="000000"/>
                </a:solidFill>
                <a:latin typeface="DM Sans Bold"/>
                <a:ea typeface="DM Sans Bold"/>
                <a:cs typeface="DM Sans Bold"/>
                <a:sym typeface="DM Sans Bold"/>
              </a:rPr>
              <a:t>Model Traits:</a:t>
            </a:r>
            <a:r>
              <a:rPr lang="en-US" sz="3770" spc="226">
                <a:solidFill>
                  <a:srgbClr val="000000"/>
                </a:solidFill>
                <a:latin typeface="DM Sans"/>
                <a:ea typeface="DM Sans"/>
                <a:cs typeface="DM Sans"/>
                <a:sym typeface="DM Sans"/>
              </a:rPr>
              <a:t> Core behaviors of the base model (e.g., Qwen‑2.5 ignoring system prompts) can block prompt‑based methods such as GRPO.</a:t>
            </a:r>
          </a:p>
          <a:p>
            <a:pPr algn="l" marL="813984" indent="-406992" lvl="1">
              <a:lnSpc>
                <a:spcPts val="5089"/>
              </a:lnSpc>
              <a:buAutoNum type="arabicPeriod" startAt="1"/>
            </a:pPr>
            <a:r>
              <a:rPr lang="en-US" b="true" sz="3770" spc="226">
                <a:solidFill>
                  <a:srgbClr val="000000"/>
                </a:solidFill>
                <a:latin typeface="DM Sans Bold"/>
                <a:ea typeface="DM Sans Bold"/>
                <a:cs typeface="DM Sans Bold"/>
                <a:sym typeface="DM Sans Bold"/>
              </a:rPr>
              <a:t>SFT Benefits:</a:t>
            </a:r>
            <a:r>
              <a:rPr lang="en-US" sz="3770" spc="226">
                <a:solidFill>
                  <a:srgbClr val="000000"/>
                </a:solidFill>
                <a:latin typeface="DM Sans"/>
                <a:ea typeface="DM Sans"/>
                <a:cs typeface="DM Sans"/>
                <a:sym typeface="DM Sans"/>
              </a:rPr>
              <a:t> Supervised fine‑tuning can embed desired reasoning structures.</a:t>
            </a:r>
          </a:p>
          <a:p>
            <a:pPr algn="l" marL="813984" indent="-406992" lvl="1">
              <a:lnSpc>
                <a:spcPts val="5089"/>
              </a:lnSpc>
              <a:spcBef>
                <a:spcPct val="0"/>
              </a:spcBef>
              <a:buAutoNum type="arabicPeriod" startAt="1"/>
            </a:pPr>
            <a:r>
              <a:rPr lang="en-US" b="true" sz="3770" spc="226">
                <a:solidFill>
                  <a:srgbClr val="000000"/>
                </a:solidFill>
                <a:latin typeface="DM Sans Bold"/>
                <a:ea typeface="DM Sans Bold"/>
                <a:cs typeface="DM Sans Bold"/>
                <a:sym typeface="DM Sans Bold"/>
              </a:rPr>
              <a:t>SFT Risks:</a:t>
            </a:r>
            <a:r>
              <a:rPr lang="en-US" sz="3770" spc="226">
                <a:solidFill>
                  <a:srgbClr val="000000"/>
                </a:solidFill>
                <a:latin typeface="DM Sans"/>
                <a:ea typeface="DM Sans"/>
                <a:cs typeface="DM Sans"/>
                <a:sym typeface="DM Sans"/>
              </a:rPr>
              <a:t> Without careful tuning, SFT on small LMs induces loops, verbosity, and instability despite format gains. Also Low learning rates don’t teach &lt;think&gt; formats</a:t>
            </a:r>
          </a:p>
          <a:p>
            <a:pPr algn="l">
              <a:lnSpc>
                <a:spcPts val="5089"/>
              </a:lnSpc>
              <a:spcBef>
                <a:spcPct val="0"/>
              </a:spcBef>
            </a:pPr>
          </a:p>
        </p:txBody>
      </p:sp>
    </p:spTree>
  </p:cSld>
  <p:clrMapOvr>
    <a:masterClrMapping/>
  </p:clrMapOvr>
</p:sld>
</file>

<file path=ppt/slides/slide42.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781256" y="500342"/>
            <a:ext cx="16504422" cy="909331"/>
          </a:xfrm>
          <a:prstGeom prst="rect">
            <a:avLst/>
          </a:prstGeom>
        </p:spPr>
        <p:txBody>
          <a:bodyPr anchor="t" rtlCol="false" tIns="0" lIns="0" bIns="0" rIns="0">
            <a:spAutoFit/>
          </a:bodyPr>
          <a:lstStyle/>
          <a:p>
            <a:pPr algn="ctr">
              <a:lnSpc>
                <a:spcPts val="6790"/>
              </a:lnSpc>
            </a:pPr>
            <a:r>
              <a:rPr lang="en-US" b="true" sz="7000">
                <a:solidFill>
                  <a:srgbClr val="000000"/>
                </a:solidFill>
                <a:latin typeface="DM Sans Bold"/>
                <a:ea typeface="DM Sans Bold"/>
                <a:cs typeface="DM Sans Bold"/>
                <a:sym typeface="DM Sans Bold"/>
              </a:rPr>
              <a:t>Takeaways (Continued)</a:t>
            </a:r>
          </a:p>
        </p:txBody>
      </p:sp>
      <p:sp>
        <p:nvSpPr>
          <p:cNvPr name="TextBox 3" id="3"/>
          <p:cNvSpPr txBox="true"/>
          <p:nvPr/>
        </p:nvSpPr>
        <p:spPr>
          <a:xfrm rot="0">
            <a:off x="332121" y="2367758"/>
            <a:ext cx="17402694" cy="6263988"/>
          </a:xfrm>
          <a:prstGeom prst="rect">
            <a:avLst/>
          </a:prstGeom>
        </p:spPr>
        <p:txBody>
          <a:bodyPr anchor="t" rtlCol="false" tIns="0" lIns="0" bIns="0" rIns="0">
            <a:spAutoFit/>
          </a:bodyPr>
          <a:lstStyle/>
          <a:p>
            <a:pPr algn="l" marL="794891" indent="-397446" lvl="1">
              <a:lnSpc>
                <a:spcPts val="4970"/>
              </a:lnSpc>
              <a:buFont typeface="Arial"/>
              <a:buChar char="•"/>
            </a:pPr>
            <a:r>
              <a:rPr lang="en-US" b="true" sz="3681" spc="220">
                <a:solidFill>
                  <a:srgbClr val="000000"/>
                </a:solidFill>
                <a:latin typeface="DM Sans Bold"/>
                <a:ea typeface="DM Sans Bold"/>
                <a:cs typeface="DM Sans Bold"/>
                <a:sym typeface="DM Sans Bold"/>
              </a:rPr>
              <a:t>GRPO Complexity: </a:t>
            </a:r>
            <a:r>
              <a:rPr lang="en-US" sz="3681" spc="220">
                <a:solidFill>
                  <a:srgbClr val="000000"/>
                </a:solidFill>
                <a:latin typeface="DM Sans"/>
                <a:ea typeface="DM Sans"/>
                <a:cs typeface="DM Sans"/>
                <a:sym typeface="DM Sans"/>
              </a:rPr>
              <a:t>Reward‑based policy optimization demands precise reward design and is prone to instability or reward hacking in low‑capacity models.</a:t>
            </a:r>
          </a:p>
          <a:p>
            <a:pPr algn="l" marL="794891" indent="-397446" lvl="1">
              <a:lnSpc>
                <a:spcPts val="4970"/>
              </a:lnSpc>
              <a:buFont typeface="Arial"/>
              <a:buChar char="•"/>
            </a:pPr>
            <a:r>
              <a:rPr lang="en-US" b="true" sz="3681" spc="220">
                <a:solidFill>
                  <a:srgbClr val="000000"/>
                </a:solidFill>
                <a:latin typeface="DM Sans Bold"/>
                <a:ea typeface="DM Sans Bold"/>
                <a:cs typeface="DM Sans Bold"/>
                <a:sym typeface="DM Sans Bold"/>
              </a:rPr>
              <a:t>Instruction‑Following Strength: </a:t>
            </a:r>
            <a:r>
              <a:rPr lang="en-US" sz="3681" spc="220">
                <a:solidFill>
                  <a:srgbClr val="000000"/>
                </a:solidFill>
                <a:latin typeface="DM Sans"/>
                <a:ea typeface="DM Sans"/>
                <a:cs typeface="DM Sans"/>
                <a:sym typeface="DM Sans"/>
              </a:rPr>
              <a:t>Models with better inherent instruction compliance (e.g. Phi‑4) adapt more easily to budget forcing with minimal tuning.</a:t>
            </a:r>
          </a:p>
          <a:p>
            <a:pPr algn="l" marL="794891" indent="-397446" lvl="1">
              <a:lnSpc>
                <a:spcPts val="4970"/>
              </a:lnSpc>
              <a:spcBef>
                <a:spcPct val="0"/>
              </a:spcBef>
              <a:buFont typeface="Arial"/>
              <a:buChar char="•"/>
            </a:pPr>
            <a:r>
              <a:rPr lang="en-US" b="true" sz="3681" spc="220">
                <a:solidFill>
                  <a:srgbClr val="000000"/>
                </a:solidFill>
                <a:latin typeface="DM Sans Bold"/>
                <a:ea typeface="DM Sans Bold"/>
                <a:cs typeface="DM Sans Bold"/>
                <a:sym typeface="DM Sans Bold"/>
              </a:rPr>
              <a:t>Budget Forcing Depends on Baseline: </a:t>
            </a:r>
            <a:r>
              <a:rPr lang="en-US" sz="3681" spc="220">
                <a:solidFill>
                  <a:srgbClr val="000000"/>
                </a:solidFill>
                <a:latin typeface="DM Sans"/>
                <a:ea typeface="DM Sans"/>
                <a:cs typeface="DM Sans"/>
                <a:sym typeface="DM Sans"/>
              </a:rPr>
              <a:t>Encouraging longer chains (e.g. Minimum Budget) can spark self‑correction but hinges on the model’s initial reasoning coherence.</a:t>
            </a:r>
          </a:p>
          <a:p>
            <a:pPr algn="l">
              <a:lnSpc>
                <a:spcPts val="4970"/>
              </a:lnSpc>
              <a:spcBef>
                <a:spcPct val="0"/>
              </a:spcBef>
            </a:pPr>
          </a:p>
        </p:txBody>
      </p:sp>
    </p:spTree>
  </p:cSld>
  <p:clrMapOvr>
    <a:masterClrMapping/>
  </p:clrMapOvr>
</p:sld>
</file>

<file path=ppt/slides/slide43.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781256" y="500342"/>
            <a:ext cx="16504422" cy="909331"/>
          </a:xfrm>
          <a:prstGeom prst="rect">
            <a:avLst/>
          </a:prstGeom>
        </p:spPr>
        <p:txBody>
          <a:bodyPr anchor="t" rtlCol="false" tIns="0" lIns="0" bIns="0" rIns="0">
            <a:spAutoFit/>
          </a:bodyPr>
          <a:lstStyle/>
          <a:p>
            <a:pPr algn="ctr">
              <a:lnSpc>
                <a:spcPts val="6790"/>
              </a:lnSpc>
            </a:pPr>
            <a:r>
              <a:rPr lang="en-US" b="true" sz="7000">
                <a:solidFill>
                  <a:srgbClr val="000000"/>
                </a:solidFill>
                <a:latin typeface="DM Sans Bold"/>
                <a:ea typeface="DM Sans Bold"/>
                <a:cs typeface="DM Sans Bold"/>
                <a:sym typeface="DM Sans Bold"/>
              </a:rPr>
              <a:t>Future Work</a:t>
            </a:r>
          </a:p>
        </p:txBody>
      </p:sp>
      <p:sp>
        <p:nvSpPr>
          <p:cNvPr name="TextBox 3" id="3"/>
          <p:cNvSpPr txBox="true"/>
          <p:nvPr/>
        </p:nvSpPr>
        <p:spPr>
          <a:xfrm rot="0">
            <a:off x="332121" y="2367758"/>
            <a:ext cx="17402694" cy="6263988"/>
          </a:xfrm>
          <a:prstGeom prst="rect">
            <a:avLst/>
          </a:prstGeom>
        </p:spPr>
        <p:txBody>
          <a:bodyPr anchor="t" rtlCol="false" tIns="0" lIns="0" bIns="0" rIns="0">
            <a:spAutoFit/>
          </a:bodyPr>
          <a:lstStyle/>
          <a:p>
            <a:pPr algn="l" marL="794891" indent="-397446" lvl="1">
              <a:lnSpc>
                <a:spcPts val="4970"/>
              </a:lnSpc>
              <a:buFont typeface="Arial"/>
              <a:buChar char="•"/>
            </a:pPr>
            <a:r>
              <a:rPr lang="en-US" sz="3681" spc="220">
                <a:solidFill>
                  <a:srgbClr val="000000"/>
                </a:solidFill>
                <a:latin typeface="DM Sans"/>
                <a:ea typeface="DM Sans"/>
                <a:cs typeface="DM Sans"/>
                <a:sym typeface="DM Sans"/>
              </a:rPr>
              <a:t>Future work should prioritize the development of SLMs with improved inherent instruction following, reasoning capabilities, and training stability.</a:t>
            </a:r>
          </a:p>
          <a:p>
            <a:pPr algn="l" marL="794891" indent="-397446" lvl="1">
              <a:lnSpc>
                <a:spcPts val="4970"/>
              </a:lnSpc>
              <a:buFont typeface="Arial"/>
              <a:buChar char="•"/>
            </a:pPr>
            <a:r>
              <a:rPr lang="en-US" sz="3681" spc="220">
                <a:solidFill>
                  <a:srgbClr val="000000"/>
                </a:solidFill>
                <a:latin typeface="DM Sans"/>
                <a:ea typeface="DM Sans"/>
                <a:cs typeface="DM Sans"/>
                <a:sym typeface="DM Sans"/>
              </a:rPr>
              <a:t>These advancements would create a stronger foundation for applying test-time optimization techniques. </a:t>
            </a:r>
          </a:p>
          <a:p>
            <a:pPr algn="l" marL="794891" indent="-397446" lvl="1">
              <a:lnSpc>
                <a:spcPts val="4970"/>
              </a:lnSpc>
              <a:spcBef>
                <a:spcPct val="0"/>
              </a:spcBef>
              <a:buFont typeface="Arial"/>
              <a:buChar char="•"/>
            </a:pPr>
            <a:r>
              <a:rPr lang="en-US" sz="3681" spc="220">
                <a:solidFill>
                  <a:srgbClr val="000000"/>
                </a:solidFill>
                <a:latin typeface="DM Sans"/>
                <a:ea typeface="DM Sans"/>
                <a:cs typeface="DM Sans"/>
                <a:sym typeface="DM Sans"/>
              </a:rPr>
              <a:t>Additionally, exploring simpler, potentially prompt-based, or more robust methods for controlling computational budget and inducing reflection in SLMs remains an important and promising research direction.</a:t>
            </a:r>
          </a:p>
          <a:p>
            <a:pPr algn="l">
              <a:lnSpc>
                <a:spcPts val="4970"/>
              </a:lnSpc>
              <a:spcBef>
                <a:spcPct val="0"/>
              </a:spcBef>
            </a:pPr>
          </a:p>
        </p:txBody>
      </p:sp>
    </p:spTree>
  </p:cSld>
  <p:clrMapOvr>
    <a:masterClrMapping/>
  </p:clrMapOvr>
</p:sld>
</file>

<file path=ppt/slides/slide44.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509124" y="4529081"/>
            <a:ext cx="15891370" cy="1177290"/>
          </a:xfrm>
          <a:prstGeom prst="rect">
            <a:avLst/>
          </a:prstGeom>
        </p:spPr>
        <p:txBody>
          <a:bodyPr anchor="t" rtlCol="false" tIns="0" lIns="0" bIns="0" rIns="0">
            <a:spAutoFit/>
          </a:bodyPr>
          <a:lstStyle/>
          <a:p>
            <a:pPr algn="ctr">
              <a:lnSpc>
                <a:spcPts val="8730"/>
              </a:lnSpc>
            </a:pPr>
            <a:r>
              <a:rPr lang="en-US" b="true" sz="9000">
                <a:solidFill>
                  <a:srgbClr val="000000"/>
                </a:solidFill>
                <a:latin typeface="DM Sans Bold"/>
                <a:ea typeface="DM Sans Bold"/>
                <a:cs typeface="DM Sans Bold"/>
                <a:sym typeface="DM Sans Bold"/>
              </a:rPr>
              <a:t>Some Extra Stuff</a:t>
            </a:r>
          </a:p>
        </p:txBody>
      </p:sp>
    </p:spTree>
  </p:cSld>
  <p:clrMapOvr>
    <a:masterClrMapping/>
  </p:clrMapOvr>
</p:sld>
</file>

<file path=ppt/slides/slide45.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337761" y="1219200"/>
            <a:ext cx="14338769"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Evaluation the Runs</a:t>
            </a:r>
          </a:p>
        </p:txBody>
      </p:sp>
      <p:sp>
        <p:nvSpPr>
          <p:cNvPr name="TextBox 3" id="3"/>
          <p:cNvSpPr txBox="true"/>
          <p:nvPr/>
        </p:nvSpPr>
        <p:spPr>
          <a:xfrm rot="0">
            <a:off x="1961190" y="2874261"/>
            <a:ext cx="14365621" cy="6524626"/>
          </a:xfrm>
          <a:prstGeom prst="rect">
            <a:avLst/>
          </a:prstGeom>
        </p:spPr>
        <p:txBody>
          <a:bodyPr anchor="t" rtlCol="false" tIns="0" lIns="0" bIns="0" rIns="0">
            <a:spAutoFit/>
          </a:bodyPr>
          <a:lstStyle/>
          <a:p>
            <a:pPr algn="l">
              <a:lnSpc>
                <a:spcPts val="5669"/>
              </a:lnSpc>
            </a:pPr>
            <a:r>
              <a:rPr lang="en-US" sz="4199" spc="251" b="true">
                <a:solidFill>
                  <a:srgbClr val="000000"/>
                </a:solidFill>
                <a:latin typeface="DM Sans Bold"/>
                <a:ea typeface="DM Sans Bold"/>
                <a:cs typeface="DM Sans Bold"/>
                <a:sym typeface="DM Sans Bold"/>
              </a:rPr>
              <a:t>LLM as a Judge  </a:t>
            </a:r>
          </a:p>
          <a:p>
            <a:pPr algn="l">
              <a:lnSpc>
                <a:spcPts val="5129"/>
              </a:lnSpc>
            </a:pPr>
          </a:p>
          <a:p>
            <a:pPr algn="l">
              <a:lnSpc>
                <a:spcPts val="5129"/>
              </a:lnSpc>
            </a:pPr>
            <a:r>
              <a:rPr lang="en-US" sz="3799" spc="227">
                <a:solidFill>
                  <a:srgbClr val="000000"/>
                </a:solidFill>
                <a:latin typeface="DM Sans"/>
                <a:ea typeface="DM Sans"/>
                <a:cs typeface="DM Sans"/>
                <a:sym typeface="DM Sans"/>
              </a:rPr>
              <a:t>I tried the </a:t>
            </a:r>
            <a:r>
              <a:rPr lang="en-US" sz="3799" spc="227" b="true">
                <a:solidFill>
                  <a:srgbClr val="000000"/>
                </a:solidFill>
                <a:latin typeface="DM Sans Bold"/>
                <a:ea typeface="DM Sans Bold"/>
                <a:cs typeface="DM Sans Bold"/>
                <a:sym typeface="DM Sans Bold"/>
              </a:rPr>
              <a:t>Qwen-2.5-1.5B-Instruct</a:t>
            </a:r>
            <a:r>
              <a:rPr lang="en-US" sz="3799" spc="227">
                <a:solidFill>
                  <a:srgbClr val="000000"/>
                </a:solidFill>
                <a:latin typeface="DM Sans"/>
                <a:ea typeface="DM Sans"/>
                <a:cs typeface="DM Sans"/>
                <a:sym typeface="DM Sans"/>
              </a:rPr>
              <a:t> model.  </a:t>
            </a:r>
          </a:p>
          <a:p>
            <a:pPr algn="l">
              <a:lnSpc>
                <a:spcPts val="5129"/>
              </a:lnSpc>
            </a:pPr>
          </a:p>
          <a:p>
            <a:pPr algn="l">
              <a:lnSpc>
                <a:spcPts val="5129"/>
              </a:lnSpc>
            </a:pPr>
            <a:r>
              <a:rPr lang="en-US" sz="3799" spc="227" b="true">
                <a:solidFill>
                  <a:srgbClr val="000000"/>
                </a:solidFill>
                <a:latin typeface="DM Sans Bold"/>
                <a:ea typeface="DM Sans Bold"/>
                <a:cs typeface="DM Sans Bold"/>
                <a:sym typeface="DM Sans Bold"/>
              </a:rPr>
              <a:t>It literally gave a response like:   </a:t>
            </a:r>
          </a:p>
          <a:p>
            <a:pPr algn="l">
              <a:lnSpc>
                <a:spcPts val="5129"/>
              </a:lnSpc>
            </a:pPr>
            <a:r>
              <a:rPr lang="en-US" sz="3799" spc="227">
                <a:solidFill>
                  <a:srgbClr val="000000"/>
                </a:solidFill>
                <a:latin typeface="DM Sans"/>
                <a:ea typeface="DM Sans"/>
                <a:cs typeface="DM Sans"/>
                <a:sym typeface="DM Sans"/>
              </a:rPr>
              <a:t>{</a:t>
            </a:r>
          </a:p>
          <a:p>
            <a:pPr algn="l">
              <a:lnSpc>
                <a:spcPts val="5129"/>
              </a:lnSpc>
            </a:pPr>
            <a:r>
              <a:rPr lang="en-US" sz="3799" spc="227">
                <a:solidFill>
                  <a:srgbClr val="000000"/>
                </a:solidFill>
                <a:latin typeface="DM Sans"/>
                <a:ea typeface="DM Sans"/>
                <a:cs typeface="DM Sans"/>
                <a:sym typeface="DM Sans"/>
              </a:rPr>
              <a:t>  Match: True,  </a:t>
            </a:r>
          </a:p>
          <a:p>
            <a:pPr algn="l">
              <a:lnSpc>
                <a:spcPts val="5129"/>
              </a:lnSpc>
            </a:pPr>
            <a:r>
              <a:rPr lang="en-US" sz="3799" spc="227">
                <a:solidFill>
                  <a:srgbClr val="000000"/>
                </a:solidFill>
                <a:latin typeface="DM Sans"/>
                <a:ea typeface="DM Sans"/>
                <a:cs typeface="DM Sans"/>
                <a:sym typeface="DM Sans"/>
              </a:rPr>
              <a:t>  Reasoning: "204 from the answer matches with 240 from the model response."  </a:t>
            </a:r>
          </a:p>
          <a:p>
            <a:pPr algn="l" marL="0" indent="0" lvl="0">
              <a:lnSpc>
                <a:spcPts val="5129"/>
              </a:lnSpc>
              <a:spcBef>
                <a:spcPct val="0"/>
              </a:spcBef>
            </a:pPr>
            <a:r>
              <a:rPr lang="en-US" sz="3799" spc="227">
                <a:solidFill>
                  <a:srgbClr val="000000"/>
                </a:solidFill>
                <a:latin typeface="DM Sans"/>
                <a:ea typeface="DM Sans"/>
                <a:cs typeface="DM Sans"/>
                <a:sym typeface="DM Sans"/>
              </a:rPr>
              <a:t>}</a:t>
            </a:r>
          </a:p>
        </p:txBody>
      </p:sp>
    </p:spTree>
  </p:cSld>
  <p:clrMapOvr>
    <a:masterClrMapping/>
  </p:clrMapOvr>
</p:sld>
</file>

<file path=ppt/slides/slide46.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337761" y="666750"/>
            <a:ext cx="14338769" cy="22821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Total GPU Hours Used for Experiments </a:t>
            </a:r>
          </a:p>
        </p:txBody>
      </p:sp>
      <p:sp>
        <p:nvSpPr>
          <p:cNvPr name="TextBox 3" id="3"/>
          <p:cNvSpPr txBox="true"/>
          <p:nvPr/>
        </p:nvSpPr>
        <p:spPr>
          <a:xfrm rot="0">
            <a:off x="1902407" y="3491481"/>
            <a:ext cx="14365621" cy="1927861"/>
          </a:xfrm>
          <a:prstGeom prst="rect">
            <a:avLst/>
          </a:prstGeom>
        </p:spPr>
        <p:txBody>
          <a:bodyPr anchor="t" rtlCol="false" tIns="0" lIns="0" bIns="0" rIns="0">
            <a:spAutoFit/>
          </a:bodyPr>
          <a:lstStyle/>
          <a:p>
            <a:pPr algn="l">
              <a:lnSpc>
                <a:spcPts val="5129"/>
              </a:lnSpc>
            </a:pPr>
            <a:r>
              <a:rPr lang="en-US" sz="3799" spc="227">
                <a:solidFill>
                  <a:srgbClr val="000000"/>
                </a:solidFill>
                <a:latin typeface="DM Sans"/>
                <a:ea typeface="DM Sans"/>
                <a:cs typeface="DM Sans"/>
                <a:sym typeface="DM Sans"/>
              </a:rPr>
              <a:t>Used ADA for all the experiments</a:t>
            </a:r>
          </a:p>
          <a:p>
            <a:pPr algn="l">
              <a:lnSpc>
                <a:spcPts val="5129"/>
              </a:lnSpc>
            </a:pPr>
          </a:p>
          <a:p>
            <a:pPr algn="l" marL="0" indent="0" lvl="0">
              <a:lnSpc>
                <a:spcPts val="5129"/>
              </a:lnSpc>
              <a:spcBef>
                <a:spcPct val="0"/>
              </a:spcBef>
            </a:pPr>
            <a:r>
              <a:rPr lang="en-US" sz="3799" spc="227">
                <a:solidFill>
                  <a:srgbClr val="000000"/>
                </a:solidFill>
                <a:latin typeface="DM Sans"/>
                <a:ea typeface="DM Sans"/>
                <a:cs typeface="DM Sans"/>
                <a:sym typeface="DM Sans"/>
              </a:rPr>
              <a:t>Total GPU Hours Used: 750+ GPU Hours</a:t>
            </a:r>
          </a:p>
        </p:txBody>
      </p:sp>
    </p:spTree>
  </p:cSld>
  <p:clrMapOvr>
    <a:masterClrMapping/>
  </p:clrMapOvr>
</p:sld>
</file>

<file path=ppt/slides/slide4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688802" y="3383748"/>
            <a:ext cx="10910396" cy="3364511"/>
          </a:xfrm>
          <a:prstGeom prst="rect">
            <a:avLst/>
          </a:prstGeom>
        </p:spPr>
        <p:txBody>
          <a:bodyPr anchor="t" rtlCol="false" tIns="0" lIns="0" bIns="0" rIns="0">
            <a:spAutoFit/>
          </a:bodyPr>
          <a:lstStyle/>
          <a:p>
            <a:pPr algn="ctr">
              <a:lnSpc>
                <a:spcPts val="12699"/>
              </a:lnSpc>
            </a:pPr>
            <a:r>
              <a:rPr lang="en-US" b="true" sz="14597">
                <a:solidFill>
                  <a:srgbClr val="000000"/>
                </a:solidFill>
                <a:latin typeface="DM Sans Bold"/>
                <a:ea typeface="DM Sans Bold"/>
                <a:cs typeface="DM Sans Bold"/>
                <a:sym typeface="DM Sans Bold"/>
              </a:rPr>
              <a:t>Thank you very much!</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272988" y="1219200"/>
            <a:ext cx="14800871"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More Recent Work </a:t>
            </a:r>
          </a:p>
        </p:txBody>
      </p:sp>
      <p:sp>
        <p:nvSpPr>
          <p:cNvPr name="TextBox 3" id="3"/>
          <p:cNvSpPr txBox="true"/>
          <p:nvPr/>
        </p:nvSpPr>
        <p:spPr>
          <a:xfrm rot="0">
            <a:off x="1839375" y="3266519"/>
            <a:ext cx="14488226" cy="3533775"/>
          </a:xfrm>
          <a:prstGeom prst="rect">
            <a:avLst/>
          </a:prstGeom>
        </p:spPr>
        <p:txBody>
          <a:bodyPr anchor="t" rtlCol="false" tIns="0" lIns="0" bIns="0" rIns="0">
            <a:spAutoFit/>
          </a:bodyPr>
          <a:lstStyle/>
          <a:p>
            <a:pPr algn="l">
              <a:lnSpc>
                <a:spcPts val="4724"/>
              </a:lnSpc>
            </a:pPr>
            <a:r>
              <a:rPr lang="en-US" sz="3499" spc="209" b="true">
                <a:solidFill>
                  <a:srgbClr val="000000"/>
                </a:solidFill>
                <a:latin typeface="DM Sans Bold"/>
                <a:ea typeface="DM Sans Bold"/>
                <a:cs typeface="DM Sans Bold"/>
                <a:sym typeface="DM Sans Bold"/>
              </a:rPr>
              <a:t>Chain of Draft (CoD) </a:t>
            </a:r>
            <a:r>
              <a:rPr lang="en-US" sz="3499" spc="209">
                <a:solidFill>
                  <a:srgbClr val="000000"/>
                </a:solidFill>
                <a:latin typeface="DM Sans"/>
                <a:ea typeface="DM Sans"/>
                <a:cs typeface="DM Sans"/>
                <a:sym typeface="DM Sans"/>
              </a:rPr>
              <a:t>introduced a method aimed at "Thinking Faster by Writing Less"</a:t>
            </a:r>
          </a:p>
          <a:p>
            <a:pPr algn="l">
              <a:lnSpc>
                <a:spcPts val="4724"/>
              </a:lnSpc>
            </a:pPr>
          </a:p>
          <a:p>
            <a:pPr algn="l">
              <a:lnSpc>
                <a:spcPts val="4724"/>
              </a:lnSpc>
            </a:pPr>
            <a:r>
              <a:rPr lang="en-US" sz="3499" spc="209" b="true">
                <a:solidFill>
                  <a:srgbClr val="000000"/>
                </a:solidFill>
                <a:latin typeface="DM Sans Bold"/>
                <a:ea typeface="DM Sans Bold"/>
                <a:cs typeface="DM Sans Bold"/>
                <a:sym typeface="DM Sans Bold"/>
              </a:rPr>
              <a:t>Thinking-Optimal Scaling </a:t>
            </a:r>
            <a:r>
              <a:rPr lang="en-US" sz="3499" spc="209">
                <a:solidFill>
                  <a:srgbClr val="000000"/>
                </a:solidFill>
                <a:latin typeface="DM Sans"/>
                <a:ea typeface="DM Sans"/>
                <a:cs typeface="DM Sans"/>
                <a:sym typeface="DM Sans"/>
              </a:rPr>
              <a:t>explored the impact of scaling the length of Chain of Thoughts (CoTs) on reasoning performance</a:t>
            </a:r>
          </a:p>
          <a:p>
            <a:pPr algn="l" marL="0" indent="0" lvl="0">
              <a:lnSpc>
                <a:spcPts val="4724"/>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367930" y="1361609"/>
            <a:ext cx="7848753" cy="1177290"/>
          </a:xfrm>
          <a:prstGeom prst="rect">
            <a:avLst/>
          </a:prstGeom>
        </p:spPr>
        <p:txBody>
          <a:bodyPr anchor="t" rtlCol="false" tIns="0" lIns="0" bIns="0" rIns="0">
            <a:spAutoFit/>
          </a:bodyPr>
          <a:lstStyle/>
          <a:p>
            <a:pPr algn="l">
              <a:lnSpc>
                <a:spcPts val="8730"/>
              </a:lnSpc>
            </a:pPr>
            <a:r>
              <a:rPr lang="en-US" sz="9000" b="true">
                <a:solidFill>
                  <a:srgbClr val="000000"/>
                </a:solidFill>
                <a:latin typeface="DM Sans Bold"/>
                <a:ea typeface="DM Sans Bold"/>
                <a:cs typeface="DM Sans Bold"/>
                <a:sym typeface="DM Sans Bold"/>
              </a:rPr>
              <a:t>Dataset</a:t>
            </a:r>
          </a:p>
        </p:txBody>
      </p:sp>
      <p:sp>
        <p:nvSpPr>
          <p:cNvPr name="TextBox 3" id="3"/>
          <p:cNvSpPr txBox="true"/>
          <p:nvPr/>
        </p:nvSpPr>
        <p:spPr>
          <a:xfrm rot="0">
            <a:off x="1367930" y="2857868"/>
            <a:ext cx="12850780" cy="5012276"/>
          </a:xfrm>
          <a:prstGeom prst="rect">
            <a:avLst/>
          </a:prstGeom>
        </p:spPr>
        <p:txBody>
          <a:bodyPr anchor="t" rtlCol="false" tIns="0" lIns="0" bIns="0" rIns="0">
            <a:spAutoFit/>
          </a:bodyPr>
          <a:lstStyle/>
          <a:p>
            <a:pPr algn="l" marL="908400" indent="-454200" lvl="1">
              <a:lnSpc>
                <a:spcPts val="5680"/>
              </a:lnSpc>
              <a:buFont typeface="Arial"/>
              <a:buChar char="•"/>
            </a:pPr>
            <a:r>
              <a:rPr lang="en-US" b="true" sz="4207" spc="252">
                <a:solidFill>
                  <a:srgbClr val="000000"/>
                </a:solidFill>
                <a:latin typeface="DM Sans Bold"/>
                <a:ea typeface="DM Sans Bold"/>
                <a:cs typeface="DM Sans Bold"/>
                <a:sym typeface="DM Sans Bold"/>
              </a:rPr>
              <a:t>MATH-500: </a:t>
            </a:r>
            <a:r>
              <a:rPr lang="en-US" sz="4207" spc="252">
                <a:solidFill>
                  <a:srgbClr val="000000"/>
                </a:solidFill>
                <a:latin typeface="DM Sans"/>
                <a:ea typeface="DM Sans"/>
                <a:cs typeface="DM Sans"/>
                <a:sym typeface="DM Sans"/>
              </a:rPr>
              <a:t>Mathematical reasoning problems.</a:t>
            </a:r>
          </a:p>
          <a:p>
            <a:pPr algn="l" marL="908400" indent="-454200" lvl="1">
              <a:lnSpc>
                <a:spcPts val="5680"/>
              </a:lnSpc>
              <a:buFont typeface="Arial"/>
              <a:buChar char="•"/>
            </a:pPr>
            <a:r>
              <a:rPr lang="en-US" b="true" sz="4207" spc="252">
                <a:solidFill>
                  <a:srgbClr val="000000"/>
                </a:solidFill>
                <a:latin typeface="DM Sans Bold"/>
                <a:ea typeface="DM Sans Bold"/>
                <a:cs typeface="DM Sans Bold"/>
                <a:sym typeface="DM Sans Bold"/>
              </a:rPr>
              <a:t>AIME24: </a:t>
            </a:r>
            <a:r>
              <a:rPr lang="en-US" sz="4207" spc="252">
                <a:solidFill>
                  <a:srgbClr val="000000"/>
                </a:solidFill>
                <a:latin typeface="DM Sans"/>
                <a:ea typeface="DM Sans"/>
                <a:cs typeface="DM Sans"/>
                <a:sym typeface="DM Sans"/>
              </a:rPr>
              <a:t>Competi</a:t>
            </a:r>
            <a:r>
              <a:rPr lang="en-US" sz="4207" spc="252">
                <a:solidFill>
                  <a:srgbClr val="000000"/>
                </a:solidFill>
                <a:latin typeface="DM Sans"/>
                <a:ea typeface="DM Sans"/>
                <a:cs typeface="DM Sans"/>
                <a:sym typeface="DM Sans"/>
              </a:rPr>
              <a:t>tion-level Olympiad mathematics problems. </a:t>
            </a:r>
          </a:p>
          <a:p>
            <a:pPr algn="l" marL="908400" indent="-454200" lvl="1">
              <a:lnSpc>
                <a:spcPts val="5680"/>
              </a:lnSpc>
              <a:spcBef>
                <a:spcPct val="0"/>
              </a:spcBef>
              <a:buFont typeface="Arial"/>
              <a:buChar char="•"/>
            </a:pPr>
            <a:r>
              <a:rPr lang="en-US" b="true" sz="4207" spc="252">
                <a:solidFill>
                  <a:srgbClr val="000000"/>
                </a:solidFill>
                <a:latin typeface="DM Sans Bold"/>
                <a:ea typeface="DM Sans Bold"/>
                <a:cs typeface="DM Sans Bold"/>
                <a:sym typeface="DM Sans Bold"/>
              </a:rPr>
              <a:t>GPQA: </a:t>
            </a:r>
            <a:r>
              <a:rPr lang="en-US" sz="4207" spc="252">
                <a:solidFill>
                  <a:srgbClr val="000000"/>
                </a:solidFill>
                <a:latin typeface="DM Sans"/>
                <a:ea typeface="DM Sans"/>
                <a:cs typeface="DM Sans"/>
                <a:sym typeface="DM Sans"/>
              </a:rPr>
              <a:t>Graduate-level scienc</a:t>
            </a:r>
            <a:r>
              <a:rPr lang="en-US" sz="4207" spc="252">
                <a:solidFill>
                  <a:srgbClr val="000000"/>
                </a:solidFill>
                <a:latin typeface="DM Sans"/>
                <a:ea typeface="DM Sans"/>
                <a:cs typeface="DM Sans"/>
                <a:sym typeface="DM Sans"/>
              </a:rPr>
              <a:t>e questions and answers.</a:t>
            </a:r>
          </a:p>
          <a:p>
            <a:pPr algn="l" marL="0" indent="0" lvl="0">
              <a:lnSpc>
                <a:spcPts val="5680"/>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589807" y="3545205"/>
            <a:ext cx="15891370" cy="3387090"/>
          </a:xfrm>
          <a:prstGeom prst="rect">
            <a:avLst/>
          </a:prstGeom>
        </p:spPr>
        <p:txBody>
          <a:bodyPr anchor="t" rtlCol="false" tIns="0" lIns="0" bIns="0" rIns="0">
            <a:spAutoFit/>
          </a:bodyPr>
          <a:lstStyle/>
          <a:p>
            <a:pPr algn="ctr">
              <a:lnSpc>
                <a:spcPts val="8730"/>
              </a:lnSpc>
            </a:pPr>
            <a:r>
              <a:rPr lang="en-US" sz="9000" b="true">
                <a:solidFill>
                  <a:srgbClr val="000000"/>
                </a:solidFill>
                <a:latin typeface="DM Sans Bold"/>
                <a:ea typeface="DM Sans Bold"/>
                <a:cs typeface="DM Sans Bold"/>
                <a:sym typeface="DM Sans Bold"/>
              </a:rPr>
              <a:t>Background </a:t>
            </a:r>
          </a:p>
          <a:p>
            <a:pPr algn="ctr">
              <a:lnSpc>
                <a:spcPts val="8730"/>
              </a:lnSpc>
            </a:pPr>
            <a:r>
              <a:rPr lang="en-US" sz="9000" b="true">
                <a:solidFill>
                  <a:srgbClr val="000000"/>
                </a:solidFill>
                <a:latin typeface="DM Sans Bold"/>
                <a:ea typeface="DM Sans Bold"/>
                <a:cs typeface="DM Sans Bold"/>
                <a:sym typeface="DM Sans Bold"/>
              </a:rPr>
              <a:t>and </a:t>
            </a:r>
          </a:p>
          <a:p>
            <a:pPr algn="ctr">
              <a:lnSpc>
                <a:spcPts val="8730"/>
              </a:lnSpc>
            </a:pPr>
            <a:r>
              <a:rPr lang="en-US" b="true" sz="9000">
                <a:solidFill>
                  <a:srgbClr val="000000"/>
                </a:solidFill>
                <a:latin typeface="DM Sans Bold"/>
                <a:ea typeface="DM Sans Bold"/>
                <a:cs typeface="DM Sans Bold"/>
                <a:sym typeface="DM Sans Bold"/>
              </a:rPr>
              <a:t>Motivation</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367930" y="992992"/>
            <a:ext cx="15891370" cy="1895475"/>
          </a:xfrm>
          <a:prstGeom prst="rect">
            <a:avLst/>
          </a:prstGeom>
        </p:spPr>
        <p:txBody>
          <a:bodyPr anchor="t" rtlCol="false" tIns="0" lIns="0" bIns="0" rIns="0">
            <a:spAutoFit/>
          </a:bodyPr>
          <a:lstStyle/>
          <a:p>
            <a:pPr algn="l">
              <a:lnSpc>
                <a:spcPts val="7275"/>
              </a:lnSpc>
            </a:pPr>
            <a:r>
              <a:rPr lang="en-US" b="true" sz="7500" spc="450">
                <a:solidFill>
                  <a:srgbClr val="000000"/>
                </a:solidFill>
                <a:latin typeface="DM Sans Bold"/>
                <a:ea typeface="DM Sans Bold"/>
                <a:cs typeface="DM Sans Bold"/>
                <a:sym typeface="DM Sans Bold"/>
              </a:rPr>
              <a:t>What makes a model a Reasoning Model?</a:t>
            </a:r>
          </a:p>
        </p:txBody>
      </p:sp>
      <p:sp>
        <p:nvSpPr>
          <p:cNvPr name="TextBox 3" id="3"/>
          <p:cNvSpPr txBox="true"/>
          <p:nvPr/>
        </p:nvSpPr>
        <p:spPr>
          <a:xfrm rot="0">
            <a:off x="1620063" y="3679536"/>
            <a:ext cx="13345268" cy="3356735"/>
          </a:xfrm>
          <a:prstGeom prst="rect">
            <a:avLst/>
          </a:prstGeom>
        </p:spPr>
        <p:txBody>
          <a:bodyPr anchor="t" rtlCol="false" tIns="0" lIns="0" bIns="0" rIns="0">
            <a:spAutoFit/>
          </a:bodyPr>
          <a:lstStyle/>
          <a:p>
            <a:pPr algn="l" marL="0" indent="0" lvl="0">
              <a:lnSpc>
                <a:spcPts val="4446"/>
              </a:lnSpc>
              <a:spcBef>
                <a:spcPct val="0"/>
              </a:spcBef>
            </a:pPr>
            <a:r>
              <a:rPr lang="en-US" sz="3293" spc="197">
                <a:solidFill>
                  <a:srgbClr val="000000"/>
                </a:solidFill>
                <a:latin typeface="DM Sans"/>
                <a:ea typeface="DM Sans"/>
                <a:cs typeface="DM Sans"/>
                <a:sym typeface="DM Sans"/>
              </a:rPr>
              <a:t>The difference between Instruct and Reasoning Models lies in their output generation. Reasoning Models typically follow a fixed format: they start with &lt;think&gt;, generate reasoning tokens, close with &lt;/think&gt;, and then provide the final answer within &lt;answer&gt; &lt;/answer&gt;. This reasoning process is akin to a Chain-of-Thought (COT) Trajectory.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1028700" y="1156314"/>
            <a:ext cx="15891370" cy="2819411"/>
          </a:xfrm>
          <a:prstGeom prst="rect">
            <a:avLst/>
          </a:prstGeom>
        </p:spPr>
        <p:txBody>
          <a:bodyPr anchor="t" rtlCol="false" tIns="0" lIns="0" bIns="0" rIns="0">
            <a:spAutoFit/>
          </a:bodyPr>
          <a:lstStyle/>
          <a:p>
            <a:pPr algn="l">
              <a:lnSpc>
                <a:spcPts val="7275"/>
              </a:lnSpc>
            </a:pPr>
            <a:r>
              <a:rPr lang="en-US" b="true" sz="7500" spc="450">
                <a:solidFill>
                  <a:srgbClr val="000000"/>
                </a:solidFill>
                <a:latin typeface="DM Sans Bold"/>
                <a:ea typeface="DM Sans Bold"/>
                <a:cs typeface="DM Sans Bold"/>
                <a:sym typeface="DM Sans Bold"/>
              </a:rPr>
              <a:t>How is Deepseek R1 different from other Reasoning Models?</a:t>
            </a:r>
          </a:p>
          <a:p>
            <a:pPr algn="l">
              <a:lnSpc>
                <a:spcPts val="7275"/>
              </a:lnSpc>
            </a:pPr>
          </a:p>
        </p:txBody>
      </p:sp>
      <p:sp>
        <p:nvSpPr>
          <p:cNvPr name="TextBox 3" id="3"/>
          <p:cNvSpPr txBox="true"/>
          <p:nvPr/>
        </p:nvSpPr>
        <p:spPr>
          <a:xfrm rot="0">
            <a:off x="1893295" y="3286209"/>
            <a:ext cx="14162179" cy="3356735"/>
          </a:xfrm>
          <a:prstGeom prst="rect">
            <a:avLst/>
          </a:prstGeom>
        </p:spPr>
        <p:txBody>
          <a:bodyPr anchor="t" rtlCol="false" tIns="0" lIns="0" bIns="0" rIns="0">
            <a:spAutoFit/>
          </a:bodyPr>
          <a:lstStyle/>
          <a:p>
            <a:pPr algn="l">
              <a:lnSpc>
                <a:spcPts val="4446"/>
              </a:lnSpc>
            </a:pPr>
            <a:r>
              <a:rPr lang="en-US" sz="3293" spc="197">
                <a:solidFill>
                  <a:srgbClr val="000000"/>
                </a:solidFill>
                <a:latin typeface="DM Sans"/>
                <a:ea typeface="DM Sans"/>
                <a:cs typeface="DM Sans"/>
                <a:sym typeface="DM Sans"/>
              </a:rPr>
              <a:t>First thing we agree is that the number of thinking tokens generated by Deepseek R1 is much greater than any other reasoning model present at this time. The primary reason for this is repetitive Self-Reflection in its Thinking Trace. We have evidences of this on Deepseek R1 using the prompt : </a:t>
            </a:r>
          </a:p>
          <a:p>
            <a:pPr algn="l" marL="0" indent="0" lvl="0">
              <a:lnSpc>
                <a:spcPts val="4446"/>
              </a:lnSpc>
              <a:spcBef>
                <a:spcPct val="0"/>
              </a:spcBef>
            </a:pPr>
          </a:p>
        </p:txBody>
      </p:sp>
      <p:sp>
        <p:nvSpPr>
          <p:cNvPr name="Freeform 4" id="4"/>
          <p:cNvSpPr/>
          <p:nvPr/>
        </p:nvSpPr>
        <p:spPr>
          <a:xfrm flipH="false" flipV="false" rot="0">
            <a:off x="2961683" y="6303900"/>
            <a:ext cx="12025404" cy="3141637"/>
          </a:xfrm>
          <a:custGeom>
            <a:avLst/>
            <a:gdLst/>
            <a:ahLst/>
            <a:cxnLst/>
            <a:rect r="r" b="b" t="t" l="l"/>
            <a:pathLst>
              <a:path h="3141637" w="12025404">
                <a:moveTo>
                  <a:pt x="0" y="0"/>
                </a:moveTo>
                <a:lnTo>
                  <a:pt x="12025404" y="0"/>
                </a:lnTo>
                <a:lnTo>
                  <a:pt x="12025404" y="3141637"/>
                </a:lnTo>
                <a:lnTo>
                  <a:pt x="0" y="3141637"/>
                </a:lnTo>
                <a:lnTo>
                  <a:pt x="0"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DAGiNExrjnE</dc:identifier>
  <dcterms:modified xsi:type="dcterms:W3CDTF">2011-08-01T06:04:30Z</dcterms:modified>
  <cp:revision>1</cp:revision>
  <dc:title>AOLM-Final-Presentation</dc:title>
</cp:coreProperties>
</file>

<file path=docProps/thumbnail.jpeg>
</file>